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 id="2147483684" r:id="rId3"/>
    <p:sldMasterId id="2147483696" r:id="rId4"/>
  </p:sldMasterIdLst>
  <p:notesMasterIdLst>
    <p:notesMasterId r:id="rId21"/>
  </p:notesMasterIdLst>
  <p:handoutMasterIdLst>
    <p:handoutMasterId r:id="rId22"/>
  </p:handoutMasterIdLst>
  <p:sldIdLst>
    <p:sldId id="265" r:id="rId5"/>
    <p:sldId id="328" r:id="rId6"/>
    <p:sldId id="266" r:id="rId7"/>
    <p:sldId id="273" r:id="rId8"/>
    <p:sldId id="335" r:id="rId9"/>
    <p:sldId id="312" r:id="rId10"/>
    <p:sldId id="326" r:id="rId11"/>
    <p:sldId id="314" r:id="rId12"/>
    <p:sldId id="315" r:id="rId13"/>
    <p:sldId id="327" r:id="rId14"/>
    <p:sldId id="329" r:id="rId15"/>
    <p:sldId id="330" r:id="rId16"/>
    <p:sldId id="331" r:id="rId17"/>
    <p:sldId id="332" r:id="rId18"/>
    <p:sldId id="333" r:id="rId19"/>
    <p:sldId id="334" r:id="rId20"/>
  </p:sldIdLst>
  <p:sldSz cx="9144000" cy="6858000" type="screen4x3"/>
  <p:notesSz cx="6797675" cy="9928225"/>
  <p:custDataLst>
    <p:tags r:id="rId23"/>
  </p:custDataLst>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1" autoAdjust="0"/>
    <p:restoredTop sz="97906" autoAdjust="0"/>
  </p:normalViewPr>
  <p:slideViewPr>
    <p:cSldViewPr>
      <p:cViewPr varScale="1">
        <p:scale>
          <a:sx n="88" d="100"/>
          <a:sy n="88" d="100"/>
        </p:scale>
        <p:origin x="-828" y="-108"/>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Times New Roman" pitchFamily="18" charset="0"/>
                <a:ea typeface="Calibri"/>
                <a:cs typeface="Times New Roman" pitchFamily="18" charset="0"/>
              </a:defRPr>
            </a:pPr>
            <a:r>
              <a:rPr lang="sr-Latn-RS" sz="2400" b="1" i="0" u="none" strike="noStrike" baseline="0">
                <a:solidFill>
                  <a:srgbClr val="000000"/>
                </a:solidFill>
                <a:latin typeface="Times New Roman" pitchFamily="18" charset="0"/>
                <a:cs typeface="Times New Roman" pitchFamily="18" charset="0"/>
              </a:rPr>
              <a:t>Pensions, % of GDP</a:t>
            </a:r>
            <a:endParaRPr lang="en-US" sz="2400" b="1" i="0" u="none" strike="noStrike" baseline="0" err="1">
              <a:solidFill>
                <a:srgbClr val="000000"/>
              </a:solidFill>
              <a:latin typeface="Times New Roman" pitchFamily="18" charset="0"/>
              <a:cs typeface="Times New Roman" pitchFamily="18" charset="0"/>
            </a:endParaRPr>
          </a:p>
        </c:rich>
      </c:tx>
      <c:layout>
        <c:manualLayout>
          <c:xMode val="edge"/>
          <c:yMode val="edge"/>
          <c:x val="0.50329142808914185"/>
          <c:y val="7.5000002980232239E-2"/>
        </c:manualLayout>
      </c:layout>
      <c:overlay val="0"/>
      <c:spPr>
        <a:noFill/>
        <a:ln w="25400">
          <a:noFill/>
        </a:ln>
      </c:spPr>
    </c:title>
    <c:autoTitleDeleted val="0"/>
    <c:plotArea>
      <c:layout>
        <c:manualLayout>
          <c:layoutTarget val="inner"/>
          <c:xMode val="edge"/>
          <c:yMode val="edge"/>
          <c:x val="0.11294685304164886"/>
          <c:y val="5.1400553435087204E-2"/>
          <c:w val="0.83896851539611816"/>
          <c:h val="0.73587918281555176"/>
        </c:manualLayout>
      </c:layout>
      <c:scatterChart>
        <c:scatterStyle val="lineMarker"/>
        <c:varyColors val="0"/>
        <c:ser>
          <c:idx val="0"/>
          <c:order val="0"/>
          <c:spPr>
            <a:ln w="38100"/>
          </c:spPr>
          <c:marker>
            <c:symbol val="none"/>
          </c:marker>
          <c:xVal>
            <c:numRef>
              <c:f>'Dinamika Plata i Penzija'!$A$3:$A$19</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xVal>
          <c:yVal>
            <c:numRef>
              <c:f>'Dinamika Plata i Penzija'!$E$3:$E$19</c:f>
              <c:numCache>
                <c:formatCode>0.0%</c:formatCode>
                <c:ptCount val="17"/>
                <c:pt idx="0">
                  <c:v>0.10863092850634901</c:v>
                </c:pt>
                <c:pt idx="1">
                  <c:v>0.113571075739879</c:v>
                </c:pt>
                <c:pt idx="2">
                  <c:v>0.11548058349003699</c:v>
                </c:pt>
                <c:pt idx="3">
                  <c:v>0.11263332191389699</c:v>
                </c:pt>
                <c:pt idx="4">
                  <c:v>0.117439665239393</c:v>
                </c:pt>
                <c:pt idx="5">
                  <c:v>0.116977623030869</c:v>
                </c:pt>
                <c:pt idx="6">
                  <c:v>0.12790994207439299</c:v>
                </c:pt>
                <c:pt idx="7">
                  <c:v>0.14256449428839299</c:v>
                </c:pt>
                <c:pt idx="8">
                  <c:v>0.13605242566510201</c:v>
                </c:pt>
                <c:pt idx="9">
                  <c:v>0.13111867590092699</c:v>
                </c:pt>
                <c:pt idx="10">
                  <c:v>0.13216338373974701</c:v>
                </c:pt>
                <c:pt idx="11">
                  <c:v>0.12839232277370799</c:v>
                </c:pt>
                <c:pt idx="12">
                  <c:v>0.12998848663170001</c:v>
                </c:pt>
                <c:pt idx="13">
                  <c:v>0.12123407938667</c:v>
                </c:pt>
                <c:pt idx="14">
                  <c:v>0.115957671461085</c:v>
                </c:pt>
                <c:pt idx="15">
                  <c:v>0.111434325352428</c:v>
                </c:pt>
                <c:pt idx="16">
                  <c:v>0.10944019179004</c:v>
                </c:pt>
              </c:numCache>
            </c:numRef>
          </c:yVal>
          <c:smooth val="0"/>
          <c:extLst xmlns:c16r2="http://schemas.microsoft.com/office/drawing/2015/06/chart">
            <c:ext xmlns:c16="http://schemas.microsoft.com/office/drawing/2014/chart" uri="{C3380CC4-5D6E-409C-BE32-E72D297353CC}">
              <c16:uniqueId val="{00000000-8B0A-46E2-9863-6E57DC155F3C}"/>
            </c:ext>
          </c:extLst>
        </c:ser>
        <c:ser>
          <c:idx val="1"/>
          <c:order val="1"/>
          <c:tx>
            <c:v>Zakon</c:v>
          </c:tx>
          <c:marker>
            <c:symbol val="none"/>
          </c:marker>
          <c:xVal>
            <c:numRef>
              <c:f>'Dinamika Plata i Penzija'!$A$3:$A$21</c:f>
              <c:numCache>
                <c:formatCode>General</c:formatCode>
                <c:ptCount val="19"/>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numCache>
            </c:numRef>
          </c:xVal>
          <c:yVal>
            <c:numRef>
              <c:f>'Dinamika Plata i Penzija'!$A$23:$A$41</c:f>
              <c:numCache>
                <c:formatCode>0%</c:formatCode>
                <c:ptCount val="19"/>
                <c:pt idx="0">
                  <c:v>0.11</c:v>
                </c:pt>
                <c:pt idx="1">
                  <c:v>0.11</c:v>
                </c:pt>
                <c:pt idx="2">
                  <c:v>0.11</c:v>
                </c:pt>
                <c:pt idx="3">
                  <c:v>0.11</c:v>
                </c:pt>
                <c:pt idx="4">
                  <c:v>0.11</c:v>
                </c:pt>
                <c:pt idx="5">
                  <c:v>0.11</c:v>
                </c:pt>
                <c:pt idx="6">
                  <c:v>0.11</c:v>
                </c:pt>
                <c:pt idx="7">
                  <c:v>0.11</c:v>
                </c:pt>
                <c:pt idx="8">
                  <c:v>0.11</c:v>
                </c:pt>
                <c:pt idx="9">
                  <c:v>0.11</c:v>
                </c:pt>
                <c:pt idx="10">
                  <c:v>0.11</c:v>
                </c:pt>
                <c:pt idx="11">
                  <c:v>0.11</c:v>
                </c:pt>
                <c:pt idx="12">
                  <c:v>0.11</c:v>
                </c:pt>
                <c:pt idx="13">
                  <c:v>0.11</c:v>
                </c:pt>
                <c:pt idx="14">
                  <c:v>0.11</c:v>
                </c:pt>
                <c:pt idx="15">
                  <c:v>0.11</c:v>
                </c:pt>
                <c:pt idx="16">
                  <c:v>0.11</c:v>
                </c:pt>
                <c:pt idx="17">
                  <c:v>0.11</c:v>
                </c:pt>
                <c:pt idx="18">
                  <c:v>0.11</c:v>
                </c:pt>
              </c:numCache>
            </c:numRef>
          </c:yVal>
          <c:smooth val="0"/>
          <c:extLst xmlns:c16r2="http://schemas.microsoft.com/office/drawing/2015/06/chart">
            <c:ext xmlns:c16="http://schemas.microsoft.com/office/drawing/2014/chart" uri="{C3380CC4-5D6E-409C-BE32-E72D297353CC}">
              <c16:uniqueId val="{00000001-8B0A-46E2-9863-6E57DC155F3C}"/>
            </c:ext>
          </c:extLst>
        </c:ser>
        <c:dLbls>
          <c:showLegendKey val="0"/>
          <c:showVal val="0"/>
          <c:showCatName val="0"/>
          <c:showSerName val="0"/>
          <c:showPercent val="0"/>
          <c:showBubbleSize val="0"/>
        </c:dLbls>
        <c:axId val="39786368"/>
        <c:axId val="39787904"/>
      </c:scatterChart>
      <c:valAx>
        <c:axId val="39786368"/>
        <c:scaling>
          <c:orientation val="minMax"/>
          <c:max val="2020"/>
          <c:min val="2002"/>
        </c:scaling>
        <c:delete val="0"/>
        <c:axPos val="b"/>
        <c:numFmt formatCode="General" sourceLinked="1"/>
        <c:majorTickMark val="out"/>
        <c:minorTickMark val="none"/>
        <c:tickLblPos val="nextTo"/>
        <c:txPr>
          <a:bodyPr rot="0" vert="horz"/>
          <a:lstStyle/>
          <a:p>
            <a:pPr>
              <a:defRPr sz="1400" b="1" i="0" u="none" strike="noStrike" baseline="0" smtId="4294967295">
                <a:solidFill>
                  <a:srgbClr val="000000"/>
                </a:solidFill>
                <a:latin typeface="Times New Roman" pitchFamily="18" charset="0"/>
                <a:ea typeface="Calibri"/>
                <a:cs typeface="Times New Roman" pitchFamily="18" charset="0"/>
              </a:defRPr>
            </a:pPr>
            <a:endParaRPr lang="en-US"/>
          </a:p>
        </c:txPr>
        <c:crossAx val="39787904"/>
        <c:crosses val="autoZero"/>
        <c:crossBetween val="midCat"/>
        <c:majorUnit val="2"/>
      </c:valAx>
      <c:valAx>
        <c:axId val="39787904"/>
        <c:scaling>
          <c:orientation val="minMax"/>
          <c:max val="0.15000000000000002"/>
          <c:min val="0.1"/>
        </c:scaling>
        <c:delete val="0"/>
        <c:axPos val="l"/>
        <c:majorGridlines/>
        <c:numFmt formatCode="0%" sourceLinked="0"/>
        <c:majorTickMark val="out"/>
        <c:minorTickMark val="none"/>
        <c:tickLblPos val="nextTo"/>
        <c:txPr>
          <a:bodyPr rot="0" vert="horz"/>
          <a:lstStyle/>
          <a:p>
            <a:pPr>
              <a:defRPr sz="1400" b="0" i="0" u="none" strike="noStrike" baseline="0" smtId="4294967295">
                <a:solidFill>
                  <a:srgbClr val="000000"/>
                </a:solidFill>
                <a:latin typeface="Times New Roman" pitchFamily="18" charset="0"/>
                <a:ea typeface="Calibri"/>
                <a:cs typeface="Times New Roman" pitchFamily="18" charset="0"/>
              </a:defRPr>
            </a:pPr>
            <a:endParaRPr lang="en-US"/>
          </a:p>
        </c:txPr>
        <c:crossAx val="39786368"/>
        <c:crosses val="autoZero"/>
        <c:crossBetween val="midCat"/>
      </c:valAx>
    </c:plotArea>
    <c:plotVisOnly val="1"/>
    <c:dispBlanksAs val="gap"/>
    <c:showDLblsOverMax val="0"/>
  </c:chart>
  <c:txPr>
    <a:bodyPr/>
    <a:lstStyle/>
    <a:p>
      <a:pPr>
        <a:defRPr sz="1000" b="0" i="0" u="none" strike="noStrike" baseline="0" smtId="4294967295">
          <a:solidFill>
            <a:srgbClr val="000000"/>
          </a:solidFill>
          <a:latin typeface="Calibri"/>
          <a:ea typeface="Calibri"/>
          <a:cs typeface="Calibri"/>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0.39342</cdr:x>
      <cdr:y>0.53751</cdr:y>
    </cdr:from>
    <cdr:to>
      <cdr:x>0.71161</cdr:x>
      <cdr:y>0.64064</cdr:y>
    </cdr:to>
    <cdr:sp macro="" textlink="">
      <cdr:nvSpPr>
        <cdr:cNvPr id="2" name="TextBox 1"/>
        <cdr:cNvSpPr txBox="1"/>
      </cdr:nvSpPr>
      <cdr:spPr>
        <a:xfrm xmlns:a="http://schemas.openxmlformats.org/drawingml/2006/main">
          <a:off x="3342894" y="2128774"/>
          <a:ext cx="2703576" cy="4084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0.34326</cdr:x>
      <cdr:y>0.53751</cdr:y>
    </cdr:from>
    <cdr:to>
      <cdr:x>0.73512</cdr:x>
      <cdr:y>0.62499</cdr:y>
    </cdr:to>
    <cdr:sp macro="" textlink="">
      <cdr:nvSpPr>
        <cdr:cNvPr id="3" name="TextBox 2"/>
        <cdr:cNvSpPr txBox="1"/>
      </cdr:nvSpPr>
      <cdr:spPr>
        <a:xfrm xmlns:a="http://schemas.openxmlformats.org/drawingml/2006/main">
          <a:off x="2916682" y="2128774"/>
          <a:ext cx="3329559" cy="346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 sz="2000" b="1" i="1" strike="noStrike" cap="none" baseline="0">
              <a:solidFill>
                <a:srgbClr val="000000"/>
              </a:solidFill>
              <a:latin typeface="Times New Roman"/>
            </a:rPr>
            <a:t>Legal limit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CB757A4-42A0-427D-9523-77D7104E26C8}" type="datetimeFigureOut">
              <a:rPr lang="en-GB" smtClean="0"/>
              <a:t>12/12/2017</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CE314B5-1BB7-4D1B-8FF2-0939F0EBC431}" type="slidenum">
              <a:rPr lang="en-GB" smtClean="0"/>
              <a:t>‹#›</a:t>
            </a:fld>
            <a:endParaRPr lang="en-GB"/>
          </a:p>
        </p:txBody>
      </p:sp>
    </p:spTree>
    <p:extLst>
      <p:ext uri="{BB962C8B-B14F-4D97-AF65-F5344CB8AC3E}">
        <p14:creationId xmlns:p14="http://schemas.microsoft.com/office/powerpoint/2010/main" val="961460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4A18560-A9B8-491F-A33F-6D42063F0B06}" type="datetimeFigureOut">
              <a:rPr lang="sr-Latn-RS" smtClean="0"/>
              <a:t>12.12.2017</a:t>
            </a:fld>
            <a:endParaRPr lang="sr-Latn-R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C88895E-614E-4B24-8D77-AC5DF5E68636}" type="slidenum">
              <a:rPr lang="sr-Latn-RS" smtClean="0"/>
              <a:t>‹#›</a:t>
            </a:fld>
            <a:endParaRPr lang="sr-Latn-RS"/>
          </a:p>
        </p:txBody>
      </p:sp>
    </p:spTree>
    <p:extLst>
      <p:ext uri="{BB962C8B-B14F-4D97-AF65-F5344CB8AC3E}">
        <p14:creationId xmlns:p14="http://schemas.microsoft.com/office/powerpoint/2010/main" val="67202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r-Latn-RS" dirty="0"/>
          </a:p>
        </p:txBody>
      </p:sp>
    </p:spTree>
    <p:extLst>
      <p:ext uri="{BB962C8B-B14F-4D97-AF65-F5344CB8AC3E}">
        <p14:creationId xmlns:p14="http://schemas.microsoft.com/office/powerpoint/2010/main" val="423843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14</a:t>
            </a:fld>
            <a:endParaRPr lang="sr-Latn-RS">
              <a:solidFill>
                <a:prstClr val="black"/>
              </a:solidFill>
            </a:endParaRPr>
          </a:p>
        </p:txBody>
      </p:sp>
    </p:spTree>
    <p:extLst>
      <p:ext uri="{BB962C8B-B14F-4D97-AF65-F5344CB8AC3E}">
        <p14:creationId xmlns:p14="http://schemas.microsoft.com/office/powerpoint/2010/main" val="2345088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15</a:t>
            </a:fld>
            <a:endParaRPr lang="sr-Latn-RS">
              <a:solidFill>
                <a:prstClr val="black"/>
              </a:solidFill>
            </a:endParaRPr>
          </a:p>
        </p:txBody>
      </p:sp>
    </p:spTree>
    <p:extLst>
      <p:ext uri="{BB962C8B-B14F-4D97-AF65-F5344CB8AC3E}">
        <p14:creationId xmlns:p14="http://schemas.microsoft.com/office/powerpoint/2010/main" val="3236174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16</a:t>
            </a:fld>
            <a:endParaRPr lang="sr-Latn-RS">
              <a:solidFill>
                <a:prstClr val="black"/>
              </a:solidFill>
            </a:endParaRPr>
          </a:p>
        </p:txBody>
      </p:sp>
    </p:spTree>
    <p:extLst>
      <p:ext uri="{BB962C8B-B14F-4D97-AF65-F5344CB8AC3E}">
        <p14:creationId xmlns:p14="http://schemas.microsoft.com/office/powerpoint/2010/main" val="2915930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t>3</a:t>
            </a:fld>
            <a:endParaRPr lang="sr-Latn-RS"/>
          </a:p>
        </p:txBody>
      </p:sp>
    </p:spTree>
    <p:extLst>
      <p:ext uri="{BB962C8B-B14F-4D97-AF65-F5344CB8AC3E}">
        <p14:creationId xmlns:p14="http://schemas.microsoft.com/office/powerpoint/2010/main" val="209703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4</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5</a:t>
            </a:fld>
            <a:endParaRPr lang="sr-Latn-RS">
              <a:solidFill>
                <a:prstClr val="black"/>
              </a:solidFill>
            </a:endParaRPr>
          </a:p>
        </p:txBody>
      </p:sp>
    </p:spTree>
    <p:extLst>
      <p:ext uri="{BB962C8B-B14F-4D97-AF65-F5344CB8AC3E}">
        <p14:creationId xmlns:p14="http://schemas.microsoft.com/office/powerpoint/2010/main" val="1440931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6</a:t>
            </a:fld>
            <a:endParaRPr lang="sr-Latn-RS">
              <a:solidFill>
                <a:prstClr val="black"/>
              </a:solidFill>
            </a:endParaRPr>
          </a:p>
        </p:txBody>
      </p:sp>
    </p:spTree>
    <p:extLst>
      <p:ext uri="{BB962C8B-B14F-4D97-AF65-F5344CB8AC3E}">
        <p14:creationId xmlns:p14="http://schemas.microsoft.com/office/powerpoint/2010/main" val="2183208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7</a:t>
            </a:fld>
            <a:endParaRPr lang="sr-Latn-RS">
              <a:solidFill>
                <a:prstClr val="black"/>
              </a:solidFill>
            </a:endParaRPr>
          </a:p>
        </p:txBody>
      </p:sp>
    </p:spTree>
    <p:extLst>
      <p:ext uri="{BB962C8B-B14F-4D97-AF65-F5344CB8AC3E}">
        <p14:creationId xmlns:p14="http://schemas.microsoft.com/office/powerpoint/2010/main" val="225604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8</a:t>
            </a:fld>
            <a:endParaRPr lang="sr-Latn-RS">
              <a:solidFill>
                <a:prstClr val="black"/>
              </a:solidFill>
            </a:endParaRPr>
          </a:p>
        </p:txBody>
      </p:sp>
    </p:spTree>
    <p:extLst>
      <p:ext uri="{BB962C8B-B14F-4D97-AF65-F5344CB8AC3E}">
        <p14:creationId xmlns:p14="http://schemas.microsoft.com/office/powerpoint/2010/main" val="315947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9</a:t>
            </a:fld>
            <a:endParaRPr lang="sr-Latn-RS">
              <a:solidFill>
                <a:prstClr val="black"/>
              </a:solidFill>
            </a:endParaRPr>
          </a:p>
        </p:txBody>
      </p:sp>
    </p:spTree>
    <p:extLst>
      <p:ext uri="{BB962C8B-B14F-4D97-AF65-F5344CB8AC3E}">
        <p14:creationId xmlns:p14="http://schemas.microsoft.com/office/powerpoint/2010/main" val="2345088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t>10</a:t>
            </a:fld>
            <a:endParaRPr lang="sr-Latn-RS">
              <a:solidFill>
                <a:prstClr val="black"/>
              </a:solidFill>
            </a:endParaRPr>
          </a:p>
        </p:txBody>
      </p:sp>
    </p:spTree>
    <p:extLst>
      <p:ext uri="{BB962C8B-B14F-4D97-AF65-F5344CB8AC3E}">
        <p14:creationId xmlns:p14="http://schemas.microsoft.com/office/powerpoint/2010/main" val="234508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A15E9EF7-A61C-43E2-9602-9C29088A08D9}"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C9BEE2-57E8-448E-882F-BF669198A30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1252501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C4FCBE0C-B389-48B8-958D-393DC622FD43}"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BEBCD16-5748-4F0C-8D5A-A531B86624F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8882429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9A027B17-A8D2-42E9-B50B-73A1382E6EF6}"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559471-099A-4DB3-9589-7F7429FA29A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54958345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D2B083C5-CF96-42E8-A163-C7166A36CBA4}"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B822F88-E416-4019-96A9-61888320A20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9450336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4B6A9895-74B9-4916-8818-1C6E0339C6DB}"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1AA297B-0EE4-435C-A24C-768B16B112E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5136742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646B324-6DB4-4A14-A32A-D84F8E02A00E}"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E4120EB-DDE1-4446-B91F-6212FC78346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2652316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3"/>
          <p:cNvSpPr>
            <a:spLocks noGrp="1"/>
          </p:cNvSpPr>
          <p:nvPr>
            <p:ph type="dt" sz="half" idx="10"/>
          </p:nvPr>
        </p:nvSpPr>
        <p:spPr/>
        <p:txBody>
          <a:bodyPr/>
          <a:lstStyle>
            <a:lvl1pPr>
              <a:defRPr/>
            </a:lvl1pPr>
          </a:lstStyle>
          <a:p>
            <a:pPr>
              <a:defRPr/>
            </a:pPr>
            <a:fld id="{6A7BB3F3-0226-4D8B-8474-E62BBDC0B2E8}" type="datetime1">
              <a:rPr lang="sr-Latn-RS" smtClean="0">
                <a:solidFill>
                  <a:prstClr val="black">
                    <a:tint val="75000"/>
                  </a:prstClr>
                </a:solidFill>
              </a:r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915394-49CE-44EF-96E1-282471F6724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620081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p:cNvSpPr>
          <p:nvPr>
            <p:ph type="dt" sz="half" idx="10"/>
          </p:nvPr>
        </p:nvSpPr>
        <p:spPr/>
        <p:txBody>
          <a:bodyPr/>
          <a:lstStyle>
            <a:lvl1pPr>
              <a:defRPr/>
            </a:lvl1pPr>
          </a:lstStyle>
          <a:p>
            <a:pPr>
              <a:defRPr/>
            </a:pPr>
            <a:fld id="{6E1F7D07-EAAE-4A56-8316-A616199B447D}" type="datetime1">
              <a:rPr lang="sr-Latn-RS" smtClean="0">
                <a:solidFill>
                  <a:prstClr val="black">
                    <a:tint val="75000"/>
                  </a:prstClr>
                </a:solidFill>
              </a:rPr>
              <a:t>12.12.2017</a:t>
            </a:fld>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AA9CB96-1B98-4CB6-8631-52BB3715212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5833254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2AAEFE0E-4666-448A-97AC-399D1229D3C0}" type="datetime1">
              <a:rPr lang="sr-Latn-RS" smtClean="0">
                <a:solidFill>
                  <a:prstClr val="black">
                    <a:tint val="75000"/>
                  </a:prstClr>
                </a:solidFill>
              </a:rPr>
              <a:t>12.12.2017</a:t>
            </a:fld>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37B9322-6ECF-413C-944E-7D78DE941C5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07192119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C03AB6-755E-44FC-AA05-7067D5D03749}" type="datetime1">
              <a:rPr lang="sr-Latn-RS" smtClean="0">
                <a:solidFill>
                  <a:prstClr val="black">
                    <a:tint val="75000"/>
                  </a:prstClr>
                </a:solidFill>
              </a:rPr>
              <a:t>12.12.2017</a:t>
            </a:fld>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5C917EE-469C-4F5D-8FD3-CC4B6B8BD12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57078793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B47AC5-8726-4C9C-8A9B-5E1698B9F5DA}" type="datetime1">
              <a:rPr lang="sr-Latn-RS" smtClean="0">
                <a:solidFill>
                  <a:prstClr val="black">
                    <a:tint val="75000"/>
                  </a:prstClr>
                </a:solidFill>
              </a:r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A282F72-2114-4041-8D60-D7956516AD78}"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75287609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90140F11-7918-451E-A6AA-06EF687EDF52}"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F00061-9FBD-48A9-86F6-DA2B6180A6BA}"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7489209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7BC4E12-71A4-4486-BA7D-EF13B410E8E8}" type="datetime1">
              <a:rPr lang="sr-Latn-RS" smtClean="0">
                <a:solidFill>
                  <a:prstClr val="black">
                    <a:tint val="75000"/>
                  </a:prstClr>
                </a:solidFill>
              </a:r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89590E7-AFA1-4075-9574-23E9AE148BA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648194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3DB6E5D6-E0A8-48DA-B2D6-E05A32EC9E94}"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0FB59C-50E9-4F4C-9578-703921F83F6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01376813"/>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FAC7B00A-A574-4A1A-925C-C9E0969ED02F}"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0FCA964-B133-4536-A826-E1A04733668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71626812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r-Latn-R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r-Latn-RS"/>
          </a:p>
        </p:txBody>
      </p:sp>
      <p:sp>
        <p:nvSpPr>
          <p:cNvPr id="4" name="Date Placeholder 3"/>
          <p:cNvSpPr>
            <a:spLocks noGrp="1"/>
          </p:cNvSpPr>
          <p:nvPr>
            <p:ph type="dt" sz="half" idx="10"/>
          </p:nvPr>
        </p:nvSpPr>
        <p:spPr/>
        <p:txBody>
          <a:bodyPr/>
          <a:lstStyle/>
          <a:p>
            <a:fld id="{7FA9B5D4-8DCC-40AB-8C94-0A669084198F}" type="datetime1">
              <a:rPr lang="sr-Latn-RS" smtClean="0">
                <a:solidFill>
                  <a:prstClr val="black">
                    <a:tint val="75000"/>
                  </a:prstClr>
                </a:solidFill>
              </a:rPr>
              <a:t>12.12.2017</a:t>
            </a:fld>
            <a:endParaRPr lang="sr-Latn-RS">
              <a:solidFill>
                <a:prstClr val="black">
                  <a:tint val="75000"/>
                </a:prstClr>
              </a:solidFill>
            </a:endParaRPr>
          </a:p>
        </p:txBody>
      </p:sp>
      <p:sp>
        <p:nvSpPr>
          <p:cNvPr id="5" name="Footer Placeholder 4"/>
          <p:cNvSpPr>
            <a:spLocks noGrp="1"/>
          </p:cNvSpPr>
          <p:nvPr>
            <p:ph type="ftr" sz="quarter" idx="11"/>
          </p:nvPr>
        </p:nvSpPr>
        <p:spPr/>
        <p:txBody>
          <a:bodyPr/>
          <a:lstStyle/>
          <a:p>
            <a:endParaRPr lang="sr-Latn-RS">
              <a:solidFill>
                <a:prstClr val="black">
                  <a:tint val="75000"/>
                </a:prstClr>
              </a:solidFill>
            </a:endParaRPr>
          </a:p>
        </p:txBody>
      </p:sp>
      <p:sp>
        <p:nvSpPr>
          <p:cNvPr id="6" name="Slide Number Placeholder 5"/>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66045231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948C5AEE-2AC8-4023-980B-8CBD7B1AE763}" type="datetime1">
              <a:rPr lang="sr-Latn-RS" smtClean="0">
                <a:solidFill>
                  <a:prstClr val="black">
                    <a:tint val="75000"/>
                  </a:prstClr>
                </a:solidFill>
              </a:rPr>
              <a:t>12.12.2017</a:t>
            </a:fld>
            <a:endParaRPr lang="sr-Latn-RS">
              <a:solidFill>
                <a:prstClr val="black">
                  <a:tint val="75000"/>
                </a:prstClr>
              </a:solidFill>
            </a:endParaRPr>
          </a:p>
        </p:txBody>
      </p:sp>
      <p:sp>
        <p:nvSpPr>
          <p:cNvPr id="5" name="Footer Placeholder 4"/>
          <p:cNvSpPr>
            <a:spLocks noGrp="1"/>
          </p:cNvSpPr>
          <p:nvPr>
            <p:ph type="ftr" sz="quarter" idx="11"/>
          </p:nvPr>
        </p:nvSpPr>
        <p:spPr/>
        <p:txBody>
          <a:bodyPr/>
          <a:lstStyle/>
          <a:p>
            <a:endParaRPr lang="sr-Latn-RS">
              <a:solidFill>
                <a:prstClr val="black">
                  <a:tint val="75000"/>
                </a:prstClr>
              </a:solidFill>
            </a:endParaRPr>
          </a:p>
        </p:txBody>
      </p:sp>
      <p:sp>
        <p:nvSpPr>
          <p:cNvPr id="6" name="Slide Number Placeholder 5"/>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2058518018"/>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R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D19628-F817-4FE3-A097-71F14ACD8BBA}" type="datetime1">
              <a:rPr lang="sr-Latn-RS" smtClean="0">
                <a:solidFill>
                  <a:prstClr val="black">
                    <a:tint val="75000"/>
                  </a:prstClr>
                </a:solidFill>
              </a:rPr>
              <a:t>12.12.2017</a:t>
            </a:fld>
            <a:endParaRPr lang="sr-Latn-RS">
              <a:solidFill>
                <a:prstClr val="black">
                  <a:tint val="75000"/>
                </a:prstClr>
              </a:solidFill>
            </a:endParaRPr>
          </a:p>
        </p:txBody>
      </p:sp>
      <p:sp>
        <p:nvSpPr>
          <p:cNvPr id="5" name="Footer Placeholder 4"/>
          <p:cNvSpPr>
            <a:spLocks noGrp="1"/>
          </p:cNvSpPr>
          <p:nvPr>
            <p:ph type="ftr" sz="quarter" idx="11"/>
          </p:nvPr>
        </p:nvSpPr>
        <p:spPr/>
        <p:txBody>
          <a:bodyPr/>
          <a:lstStyle/>
          <a:p>
            <a:endParaRPr lang="sr-Latn-RS">
              <a:solidFill>
                <a:prstClr val="black">
                  <a:tint val="75000"/>
                </a:prstClr>
              </a:solidFill>
            </a:endParaRPr>
          </a:p>
        </p:txBody>
      </p:sp>
      <p:sp>
        <p:nvSpPr>
          <p:cNvPr id="6" name="Slide Number Placeholder 5"/>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307059920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Date Placeholder 4"/>
          <p:cNvSpPr>
            <a:spLocks noGrp="1"/>
          </p:cNvSpPr>
          <p:nvPr>
            <p:ph type="dt" sz="half" idx="10"/>
          </p:nvPr>
        </p:nvSpPr>
        <p:spPr/>
        <p:txBody>
          <a:bodyPr/>
          <a:lstStyle/>
          <a:p>
            <a:fld id="{AE56B587-835D-459A-A569-A0328757E596}" type="datetime1">
              <a:rPr lang="sr-Latn-RS" smtClean="0">
                <a:solidFill>
                  <a:prstClr val="black">
                    <a:tint val="75000"/>
                  </a:prstClr>
                </a:solidFill>
              </a:rPr>
              <a:t>12.12.2017</a:t>
            </a:fld>
            <a:endParaRPr lang="sr-Latn-RS">
              <a:solidFill>
                <a:prstClr val="black">
                  <a:tint val="75000"/>
                </a:prstClr>
              </a:solidFill>
            </a:endParaRPr>
          </a:p>
        </p:txBody>
      </p:sp>
      <p:sp>
        <p:nvSpPr>
          <p:cNvPr id="6" name="Footer Placeholder 5"/>
          <p:cNvSpPr>
            <a:spLocks noGrp="1"/>
          </p:cNvSpPr>
          <p:nvPr>
            <p:ph type="ftr" sz="quarter" idx="11"/>
          </p:nvPr>
        </p:nvSpPr>
        <p:spPr/>
        <p:txBody>
          <a:bodyPr/>
          <a:lstStyle/>
          <a:p>
            <a:endParaRPr lang="sr-Latn-RS">
              <a:solidFill>
                <a:prstClr val="black">
                  <a:tint val="75000"/>
                </a:prstClr>
              </a:solidFill>
            </a:endParaRPr>
          </a:p>
        </p:txBody>
      </p:sp>
      <p:sp>
        <p:nvSpPr>
          <p:cNvPr id="7" name="Slide Number Placeholder 6"/>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179548887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r-Latn-R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7" name="Date Placeholder 6"/>
          <p:cNvSpPr>
            <a:spLocks noGrp="1"/>
          </p:cNvSpPr>
          <p:nvPr>
            <p:ph type="dt" sz="half" idx="10"/>
          </p:nvPr>
        </p:nvSpPr>
        <p:spPr/>
        <p:txBody>
          <a:bodyPr/>
          <a:lstStyle/>
          <a:p>
            <a:fld id="{EAB87BF0-5263-4EF0-82F0-E284A3194799}" type="datetime1">
              <a:rPr lang="sr-Latn-RS" smtClean="0">
                <a:solidFill>
                  <a:prstClr val="black">
                    <a:tint val="75000"/>
                  </a:prstClr>
                </a:solidFill>
              </a:rPr>
              <a:t>12.12.2017</a:t>
            </a:fld>
            <a:endParaRPr lang="sr-Latn-RS">
              <a:solidFill>
                <a:prstClr val="black">
                  <a:tint val="75000"/>
                </a:prstClr>
              </a:solidFill>
            </a:endParaRPr>
          </a:p>
        </p:txBody>
      </p:sp>
      <p:sp>
        <p:nvSpPr>
          <p:cNvPr id="8" name="Footer Placeholder 7"/>
          <p:cNvSpPr>
            <a:spLocks noGrp="1"/>
          </p:cNvSpPr>
          <p:nvPr>
            <p:ph type="ftr" sz="quarter" idx="11"/>
          </p:nvPr>
        </p:nvSpPr>
        <p:spPr/>
        <p:txBody>
          <a:bodyPr/>
          <a:lstStyle/>
          <a:p>
            <a:endParaRPr lang="sr-Latn-RS">
              <a:solidFill>
                <a:prstClr val="black">
                  <a:tint val="75000"/>
                </a:prstClr>
              </a:solidFill>
            </a:endParaRPr>
          </a:p>
        </p:txBody>
      </p:sp>
      <p:sp>
        <p:nvSpPr>
          <p:cNvPr id="9" name="Slide Number Placeholder 8"/>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85749006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Date Placeholder 2"/>
          <p:cNvSpPr>
            <a:spLocks noGrp="1"/>
          </p:cNvSpPr>
          <p:nvPr>
            <p:ph type="dt" sz="half" idx="10"/>
          </p:nvPr>
        </p:nvSpPr>
        <p:spPr/>
        <p:txBody>
          <a:bodyPr/>
          <a:lstStyle/>
          <a:p>
            <a:fld id="{B0F3ECDF-DE4F-4512-A561-4B16279FEA18}" type="datetime1">
              <a:rPr lang="sr-Latn-RS" smtClean="0">
                <a:solidFill>
                  <a:prstClr val="black">
                    <a:tint val="75000"/>
                  </a:prstClr>
                </a:solidFill>
              </a:rPr>
              <a:t>12.12.2017</a:t>
            </a:fld>
            <a:endParaRPr lang="sr-Latn-RS">
              <a:solidFill>
                <a:prstClr val="black">
                  <a:tint val="75000"/>
                </a:prstClr>
              </a:solidFill>
            </a:endParaRPr>
          </a:p>
        </p:txBody>
      </p:sp>
      <p:sp>
        <p:nvSpPr>
          <p:cNvPr id="4" name="Footer Placeholder 3"/>
          <p:cNvSpPr>
            <a:spLocks noGrp="1"/>
          </p:cNvSpPr>
          <p:nvPr>
            <p:ph type="ftr" sz="quarter" idx="11"/>
          </p:nvPr>
        </p:nvSpPr>
        <p:spPr/>
        <p:txBody>
          <a:bodyPr/>
          <a:lstStyle/>
          <a:p>
            <a:endParaRPr lang="sr-Latn-RS">
              <a:solidFill>
                <a:prstClr val="black">
                  <a:tint val="75000"/>
                </a:prstClr>
              </a:solidFill>
            </a:endParaRPr>
          </a:p>
        </p:txBody>
      </p:sp>
      <p:sp>
        <p:nvSpPr>
          <p:cNvPr id="5" name="Slide Number Placeholder 4"/>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709770306"/>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A3284-8884-4915-96B1-90C256BC97A5}" type="datetime1">
              <a:rPr lang="sr-Latn-RS" smtClean="0">
                <a:solidFill>
                  <a:prstClr val="black">
                    <a:tint val="75000"/>
                  </a:prstClr>
                </a:solidFill>
              </a:rPr>
              <a:t>12.12.2017</a:t>
            </a:fld>
            <a:endParaRPr lang="sr-Latn-RS">
              <a:solidFill>
                <a:prstClr val="black">
                  <a:tint val="75000"/>
                </a:prstClr>
              </a:solidFill>
            </a:endParaRPr>
          </a:p>
        </p:txBody>
      </p:sp>
      <p:sp>
        <p:nvSpPr>
          <p:cNvPr id="3" name="Footer Placeholder 2"/>
          <p:cNvSpPr>
            <a:spLocks noGrp="1"/>
          </p:cNvSpPr>
          <p:nvPr>
            <p:ph type="ftr" sz="quarter" idx="11"/>
          </p:nvPr>
        </p:nvSpPr>
        <p:spPr/>
        <p:txBody>
          <a:bodyPr/>
          <a:lstStyle/>
          <a:p>
            <a:endParaRPr lang="sr-Latn-RS">
              <a:solidFill>
                <a:prstClr val="black">
                  <a:tint val="75000"/>
                </a:prstClr>
              </a:solidFill>
            </a:endParaRPr>
          </a:p>
        </p:txBody>
      </p:sp>
      <p:sp>
        <p:nvSpPr>
          <p:cNvPr id="4" name="Slide Number Placeholder 3"/>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86129744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66C5CFE-8BBF-4710-A0A3-FB0C8EBFC1D2}"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95C4401-4224-4096-9D3B-7D44740AFBB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212950474"/>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R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59F81E-0392-4889-9E2F-C98A9781262B}" type="datetime1">
              <a:rPr lang="sr-Latn-RS" smtClean="0">
                <a:solidFill>
                  <a:prstClr val="black">
                    <a:tint val="75000"/>
                  </a:prstClr>
                </a:solidFill>
              </a:rPr>
              <a:t>12.12.2017</a:t>
            </a:fld>
            <a:endParaRPr lang="sr-Latn-RS">
              <a:solidFill>
                <a:prstClr val="black">
                  <a:tint val="75000"/>
                </a:prstClr>
              </a:solidFill>
            </a:endParaRPr>
          </a:p>
        </p:txBody>
      </p:sp>
      <p:sp>
        <p:nvSpPr>
          <p:cNvPr id="6" name="Footer Placeholder 5"/>
          <p:cNvSpPr>
            <a:spLocks noGrp="1"/>
          </p:cNvSpPr>
          <p:nvPr>
            <p:ph type="ftr" sz="quarter" idx="11"/>
          </p:nvPr>
        </p:nvSpPr>
        <p:spPr/>
        <p:txBody>
          <a:bodyPr/>
          <a:lstStyle/>
          <a:p>
            <a:endParaRPr lang="sr-Latn-RS">
              <a:solidFill>
                <a:prstClr val="black">
                  <a:tint val="75000"/>
                </a:prstClr>
              </a:solidFill>
            </a:endParaRPr>
          </a:p>
        </p:txBody>
      </p:sp>
      <p:sp>
        <p:nvSpPr>
          <p:cNvPr id="7" name="Slide Number Placeholder 6"/>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364533888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R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7858B4-4D48-49AD-91B2-2B80448134EF}" type="datetime1">
              <a:rPr lang="sr-Latn-RS" smtClean="0">
                <a:solidFill>
                  <a:prstClr val="black">
                    <a:tint val="75000"/>
                  </a:prstClr>
                </a:solidFill>
              </a:rPr>
              <a:t>12.12.2017</a:t>
            </a:fld>
            <a:endParaRPr lang="sr-Latn-RS">
              <a:solidFill>
                <a:prstClr val="black">
                  <a:tint val="75000"/>
                </a:prstClr>
              </a:solidFill>
            </a:endParaRPr>
          </a:p>
        </p:txBody>
      </p:sp>
      <p:sp>
        <p:nvSpPr>
          <p:cNvPr id="6" name="Footer Placeholder 5"/>
          <p:cNvSpPr>
            <a:spLocks noGrp="1"/>
          </p:cNvSpPr>
          <p:nvPr>
            <p:ph type="ftr" sz="quarter" idx="11"/>
          </p:nvPr>
        </p:nvSpPr>
        <p:spPr/>
        <p:txBody>
          <a:bodyPr/>
          <a:lstStyle/>
          <a:p>
            <a:endParaRPr lang="sr-Latn-RS">
              <a:solidFill>
                <a:prstClr val="black">
                  <a:tint val="75000"/>
                </a:prstClr>
              </a:solidFill>
            </a:endParaRPr>
          </a:p>
        </p:txBody>
      </p:sp>
      <p:sp>
        <p:nvSpPr>
          <p:cNvPr id="7" name="Slide Number Placeholder 6"/>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380787550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9D93CFD2-554D-4A22-823C-6250950DF87B}" type="datetime1">
              <a:rPr lang="sr-Latn-RS" smtClean="0">
                <a:solidFill>
                  <a:prstClr val="black">
                    <a:tint val="75000"/>
                  </a:prstClr>
                </a:solidFill>
              </a:rPr>
              <a:t>12.12.2017</a:t>
            </a:fld>
            <a:endParaRPr lang="sr-Latn-RS">
              <a:solidFill>
                <a:prstClr val="black">
                  <a:tint val="75000"/>
                </a:prstClr>
              </a:solidFill>
            </a:endParaRPr>
          </a:p>
        </p:txBody>
      </p:sp>
      <p:sp>
        <p:nvSpPr>
          <p:cNvPr id="5" name="Footer Placeholder 4"/>
          <p:cNvSpPr>
            <a:spLocks noGrp="1"/>
          </p:cNvSpPr>
          <p:nvPr>
            <p:ph type="ftr" sz="quarter" idx="11"/>
          </p:nvPr>
        </p:nvSpPr>
        <p:spPr/>
        <p:txBody>
          <a:bodyPr/>
          <a:lstStyle/>
          <a:p>
            <a:endParaRPr lang="sr-Latn-RS">
              <a:solidFill>
                <a:prstClr val="black">
                  <a:tint val="75000"/>
                </a:prstClr>
              </a:solidFill>
            </a:endParaRPr>
          </a:p>
        </p:txBody>
      </p:sp>
      <p:sp>
        <p:nvSpPr>
          <p:cNvPr id="6" name="Slide Number Placeholder 5"/>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3893930439"/>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r-Latn-R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5E78C93-021D-4B44-B347-E925584F58C4}" type="datetime1">
              <a:rPr lang="sr-Latn-RS" smtClean="0">
                <a:solidFill>
                  <a:prstClr val="black">
                    <a:tint val="75000"/>
                  </a:prstClr>
                </a:solidFill>
              </a:rPr>
              <a:t>12.12.2017</a:t>
            </a:fld>
            <a:endParaRPr lang="sr-Latn-RS">
              <a:solidFill>
                <a:prstClr val="black">
                  <a:tint val="75000"/>
                </a:prstClr>
              </a:solidFill>
            </a:endParaRPr>
          </a:p>
        </p:txBody>
      </p:sp>
      <p:sp>
        <p:nvSpPr>
          <p:cNvPr id="5" name="Footer Placeholder 4"/>
          <p:cNvSpPr>
            <a:spLocks noGrp="1"/>
          </p:cNvSpPr>
          <p:nvPr>
            <p:ph type="ftr" sz="quarter" idx="11"/>
          </p:nvPr>
        </p:nvSpPr>
        <p:spPr/>
        <p:txBody>
          <a:bodyPr/>
          <a:lstStyle/>
          <a:p>
            <a:endParaRPr lang="sr-Latn-RS">
              <a:solidFill>
                <a:prstClr val="black">
                  <a:tint val="75000"/>
                </a:prstClr>
              </a:solidFill>
            </a:endParaRPr>
          </a:p>
        </p:txBody>
      </p:sp>
      <p:sp>
        <p:nvSpPr>
          <p:cNvPr id="6" name="Slide Number Placeholder 5"/>
          <p:cNvSpPr>
            <a:spLocks noGrp="1"/>
          </p:cNvSpPr>
          <p:nvPr>
            <p:ph type="sldNum" sz="quarter" idx="12"/>
          </p:nvPr>
        </p:nvSpPr>
        <p:spPr/>
        <p:txBody>
          <a:body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154433456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7EF6E084-5514-459F-9406-18E6F9222197}" type="datetime1">
              <a:rPr lang="en-US" smtClean="0">
                <a:solidFill>
                  <a:prstClr val="black">
                    <a:tint val="75000"/>
                  </a:prstClr>
                </a:solidFill>
              </a:rPr>
              <a:pPr>
                <a:defRPr/>
              </a:p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C9BEE2-57E8-448E-882F-BF669198A30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41388188"/>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EB7BDADD-5D52-4A79-8A60-D22709A428D0}" type="datetime1">
              <a:rPr lang="en-US" smtClean="0">
                <a:solidFill>
                  <a:prstClr val="black">
                    <a:tint val="75000"/>
                  </a:prstClr>
                </a:solidFill>
              </a:rPr>
              <a:pPr>
                <a:defRPr/>
              </a:p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F00061-9FBD-48A9-86F6-DA2B6180A6BA}"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04024685"/>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3E4666E-6DD3-422A-97A1-2A277A9FFD14}" type="datetime1">
              <a:rPr lang="en-US" smtClean="0">
                <a:solidFill>
                  <a:prstClr val="black">
                    <a:tint val="75000"/>
                  </a:prstClr>
                </a:solidFill>
              </a:rPr>
              <a:pPr>
                <a:defRPr/>
              </a:p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95C4401-4224-4096-9D3B-7D44740AFBB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0030649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3"/>
          <p:cNvSpPr>
            <a:spLocks noGrp="1"/>
          </p:cNvSpPr>
          <p:nvPr>
            <p:ph type="dt" sz="half" idx="10"/>
          </p:nvPr>
        </p:nvSpPr>
        <p:spPr/>
        <p:txBody>
          <a:bodyPr/>
          <a:lstStyle>
            <a:lvl1pPr>
              <a:defRPr/>
            </a:lvl1pPr>
          </a:lstStyle>
          <a:p>
            <a:pPr>
              <a:defRPr/>
            </a:pPr>
            <a:fld id="{C360D6F5-C75C-43D0-AEB0-26B104987814}" type="datetime1">
              <a:rPr lang="en-US" smtClean="0">
                <a:solidFill>
                  <a:prstClr val="black">
                    <a:tint val="75000"/>
                  </a:prstClr>
                </a:solidFill>
              </a:rPr>
              <a:pPr>
                <a:defRPr/>
              </a:p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B2DA348-EB4E-49D1-90CD-5AF68B2B2B8E}"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131945373"/>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p:cNvSpPr>
          <p:nvPr>
            <p:ph type="dt" sz="half" idx="10"/>
          </p:nvPr>
        </p:nvSpPr>
        <p:spPr/>
        <p:txBody>
          <a:bodyPr/>
          <a:lstStyle>
            <a:lvl1pPr>
              <a:defRPr/>
            </a:lvl1pPr>
          </a:lstStyle>
          <a:p>
            <a:pPr>
              <a:defRPr/>
            </a:pPr>
            <a:fld id="{D8425CD3-E520-4A8C-A110-631751C4C24D}" type="datetime1">
              <a:rPr lang="en-US" smtClean="0">
                <a:solidFill>
                  <a:prstClr val="black">
                    <a:tint val="75000"/>
                  </a:prstClr>
                </a:solidFill>
              </a:rPr>
              <a:pPr>
                <a:defRPr/>
              </a:pPr>
              <a:t>12/12/2017</a:t>
            </a:fld>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4992F79-868D-4727-B34D-DA7533090A01}"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158160989"/>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00E6E564-5C3E-4BAB-958C-28F6080386B0}" type="datetime1">
              <a:rPr lang="en-US" smtClean="0">
                <a:solidFill>
                  <a:prstClr val="black">
                    <a:tint val="75000"/>
                  </a:prstClr>
                </a:solidFill>
              </a:rPr>
              <a:pPr>
                <a:defRPr/>
              </a:pPr>
              <a:t>12/12/2017</a:t>
            </a:fld>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C250F37-5036-4E24-AD66-2F9E2AEC298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4321834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3"/>
          <p:cNvSpPr>
            <a:spLocks noGrp="1"/>
          </p:cNvSpPr>
          <p:nvPr>
            <p:ph type="dt" sz="half" idx="10"/>
          </p:nvPr>
        </p:nvSpPr>
        <p:spPr/>
        <p:txBody>
          <a:bodyPr/>
          <a:lstStyle>
            <a:lvl1pPr>
              <a:defRPr/>
            </a:lvl1pPr>
          </a:lstStyle>
          <a:p>
            <a:pPr>
              <a:defRPr/>
            </a:pPr>
            <a:fld id="{5A84645A-A575-43A7-8F52-87AD3C161CCB}" type="datetime1">
              <a:rPr lang="sr-Latn-RS" smtClean="0">
                <a:solidFill>
                  <a:prstClr val="black">
                    <a:tint val="75000"/>
                  </a:prstClr>
                </a:solidFill>
              </a:r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B2DA348-EB4E-49D1-90CD-5AF68B2B2B8E}"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050504293"/>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0E5A98-4E8F-4FFD-BFDE-FCA90E93FB2E}" type="datetime1">
              <a:rPr lang="en-US" smtClean="0">
                <a:solidFill>
                  <a:prstClr val="black">
                    <a:tint val="75000"/>
                  </a:prstClr>
                </a:solidFill>
              </a:rPr>
              <a:pPr>
                <a:defRPr/>
              </a:pPr>
              <a:t>12/12/2017</a:t>
            </a:fld>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38A2ECE-4BD5-4236-8A45-9F1E52800C7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249401132"/>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C2FD931-8959-41D4-A0E1-00C379F40705}" type="datetime1">
              <a:rPr lang="en-US" smtClean="0">
                <a:solidFill>
                  <a:prstClr val="black">
                    <a:tint val="75000"/>
                  </a:prstClr>
                </a:solidFill>
              </a:rPr>
              <a:pPr>
                <a:defRPr/>
              </a:p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1455F98-1D29-409C-B443-09FB5DAA329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40317479"/>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20D76A-6DC5-45A3-B82D-809CEB2D5290}" type="datetime1">
              <a:rPr lang="en-US" smtClean="0">
                <a:solidFill>
                  <a:prstClr val="black">
                    <a:tint val="75000"/>
                  </a:prstClr>
                </a:solidFill>
              </a:rPr>
              <a:pPr>
                <a:defRPr/>
              </a:p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1D33EA6-E481-4B21-A3A6-055B5805415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128420718"/>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08E768A9-C289-4DC1-A2C2-B72957CFD892}" type="datetime1">
              <a:rPr lang="en-US" smtClean="0">
                <a:solidFill>
                  <a:prstClr val="black">
                    <a:tint val="75000"/>
                  </a:prstClr>
                </a:solidFill>
              </a:rPr>
              <a:pPr>
                <a:defRPr/>
              </a:p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BEBCD16-5748-4F0C-8D5A-A531B86624F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80221208"/>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7EE47E61-5ECA-40CE-9FDB-CFAC494070C4}" type="datetime1">
              <a:rPr lang="en-US" smtClean="0">
                <a:solidFill>
                  <a:prstClr val="black">
                    <a:tint val="75000"/>
                  </a:prstClr>
                </a:solidFill>
              </a:rPr>
              <a:pPr>
                <a:defRPr/>
              </a:pPr>
              <a:t>12/12/2017</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559471-099A-4DB3-9589-7F7429FA29A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59683526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p:cNvSpPr>
          <p:nvPr>
            <p:ph type="dt" sz="half" idx="10"/>
          </p:nvPr>
        </p:nvSpPr>
        <p:spPr/>
        <p:txBody>
          <a:bodyPr/>
          <a:lstStyle>
            <a:lvl1pPr>
              <a:defRPr/>
            </a:lvl1pPr>
          </a:lstStyle>
          <a:p>
            <a:pPr>
              <a:defRPr/>
            </a:pPr>
            <a:fld id="{D881BC0F-489B-4CAA-BE45-A4AF26EC6CAC}" type="datetime1">
              <a:rPr lang="sr-Latn-RS" smtClean="0">
                <a:solidFill>
                  <a:prstClr val="black">
                    <a:tint val="75000"/>
                  </a:prstClr>
                </a:solidFill>
              </a:rPr>
              <a:t>12.12.2017</a:t>
            </a:fld>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4992F79-868D-4727-B34D-DA7533090A01}"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6682145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D83E550D-CC5A-4200-ABAA-801E5B38CDF7}" type="datetime1">
              <a:rPr lang="sr-Latn-RS" smtClean="0">
                <a:solidFill>
                  <a:prstClr val="black">
                    <a:tint val="75000"/>
                  </a:prstClr>
                </a:solidFill>
              </a:rPr>
              <a:t>12.12.2017</a:t>
            </a:fld>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C250F37-5036-4E24-AD66-2F9E2AEC298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69721367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15581E-8297-437B-9BCF-BEFA3A9815BE}" type="datetime1">
              <a:rPr lang="sr-Latn-RS" smtClean="0">
                <a:solidFill>
                  <a:prstClr val="black">
                    <a:tint val="75000"/>
                  </a:prstClr>
                </a:solidFill>
              </a:rPr>
              <a:t>12.12.2017</a:t>
            </a:fld>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38A2ECE-4BD5-4236-8A45-9F1E52800C7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4165435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1E45F0E-6999-45B1-A805-7DC963A8CEAC}" type="datetime1">
              <a:rPr lang="sr-Latn-RS" smtClean="0">
                <a:solidFill>
                  <a:prstClr val="black">
                    <a:tint val="75000"/>
                  </a:prstClr>
                </a:solidFill>
              </a:r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1455F98-1D29-409C-B443-09FB5DAA329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5120878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3A466B8-5640-4F52-B370-B710A0E86909}" type="datetime1">
              <a:rPr lang="sr-Latn-RS" smtClean="0">
                <a:solidFill>
                  <a:prstClr val="black">
                    <a:tint val="75000"/>
                  </a:prstClr>
                </a:solidFill>
              </a:rPr>
              <a:t>12.12.2017</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1D33EA6-E481-4B21-A3A6-055B5805415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73661894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a:t>Click to edit Master title style</a:t>
            </a:r>
            <a:endParaRPr lang="sr-Latn-CS" altLang="sr-Latn-R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endParaRPr lang="sr-Latn-CS" alt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ct val="0"/>
              </a:spcBef>
              <a:spcAft>
                <a:spcPct val="0"/>
              </a:spcAft>
              <a:defRPr sz="1200">
                <a:solidFill>
                  <a:schemeClr val="tx1">
                    <a:tint val="75000"/>
                  </a:schemeClr>
                </a:solidFill>
                <a:latin typeface="+mn-lt"/>
                <a:cs typeface="+mn-cs"/>
              </a:defRPr>
            </a:lvl1pPr>
          </a:lstStyle>
          <a:p>
            <a:pPr>
              <a:defRPr/>
            </a:pPr>
            <a:fld id="{4FD60908-495B-48A4-9E2C-1D992E2E438C}"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ct val="0"/>
              </a:spcBef>
              <a:spcAft>
                <a:spcPct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ct val="0"/>
              </a:spcBef>
              <a:spcAft>
                <a:spcPct val="0"/>
              </a:spcAft>
              <a:defRPr sz="1200">
                <a:solidFill>
                  <a:schemeClr val="tx1">
                    <a:tint val="75000"/>
                  </a:schemeClr>
                </a:solidFill>
                <a:latin typeface="+mn-lt"/>
                <a:cs typeface="+mn-cs"/>
              </a:defRPr>
            </a:lvl1pPr>
          </a:lstStyle>
          <a:p>
            <a:pPr>
              <a:defRPr/>
            </a:pPr>
            <a:fld id="{E5FAEC01-88CF-4C8A-979C-397D851EBB6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25894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a:t>Click to edit Master title style</a:t>
            </a:r>
            <a:endParaRPr lang="sr-Latn-CS" altLang="sr-Latn-R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endParaRPr lang="sr-Latn-CS" alt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ct val="0"/>
              </a:spcBef>
              <a:spcAft>
                <a:spcPct val="0"/>
              </a:spcAft>
              <a:defRPr sz="1200">
                <a:solidFill>
                  <a:schemeClr val="tx1">
                    <a:tint val="75000"/>
                  </a:schemeClr>
                </a:solidFill>
                <a:latin typeface="+mn-lt"/>
                <a:cs typeface="+mn-cs"/>
              </a:defRPr>
            </a:lvl1pPr>
          </a:lstStyle>
          <a:p>
            <a:pPr>
              <a:defRPr/>
            </a:pPr>
            <a:fld id="{F0919C1C-61D1-4267-BCBB-1E76D43FF96A}" type="datetime1">
              <a:rPr lang="sr-Latn-RS" smtClean="0">
                <a:solidFill>
                  <a:prstClr val="black">
                    <a:tint val="75000"/>
                  </a:prstClr>
                </a:solidFill>
              </a:rPr>
              <a:t>12.12.2017</a:t>
            </a:fld>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ct val="0"/>
              </a:spcBef>
              <a:spcAft>
                <a:spcPct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ct val="0"/>
              </a:spcBef>
              <a:spcAft>
                <a:spcPct val="0"/>
              </a:spcAft>
              <a:defRPr sz="1200">
                <a:solidFill>
                  <a:schemeClr val="tx1">
                    <a:tint val="75000"/>
                  </a:schemeClr>
                </a:solidFill>
                <a:latin typeface="+mn-lt"/>
                <a:cs typeface="+mn-cs"/>
              </a:defRPr>
            </a:lvl1pPr>
          </a:lstStyle>
          <a:p>
            <a:pPr>
              <a:defRPr/>
            </a:pPr>
            <a:fld id="{322F8972-E51B-4349-9DAD-46B7F94D59A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991828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r-Latn-R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697BE-3F62-4729-8C92-F3C36ECEE2E9}" type="datetime1">
              <a:rPr lang="sr-Latn-RS" smtClean="0">
                <a:solidFill>
                  <a:prstClr val="black">
                    <a:tint val="75000"/>
                  </a:prstClr>
                </a:solidFill>
              </a:rPr>
              <a:t>12.12.2017</a:t>
            </a:fld>
            <a:endParaRPr lang="sr-Latn-R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8A9C7-A8C0-4859-A184-9E163070733E}" type="slidenum">
              <a:rPr lang="sr-Latn-RS" smtClean="0">
                <a:solidFill>
                  <a:prstClr val="black">
                    <a:tint val="75000"/>
                  </a:prstClr>
                </a:solidFill>
              </a:rPr>
              <a:t>‹#›</a:t>
            </a:fld>
            <a:endParaRPr lang="sr-Latn-RS">
              <a:solidFill>
                <a:prstClr val="black">
                  <a:tint val="75000"/>
                </a:prstClr>
              </a:solidFill>
            </a:endParaRPr>
          </a:p>
        </p:txBody>
      </p:sp>
    </p:spTree>
    <p:extLst>
      <p:ext uri="{BB962C8B-B14F-4D97-AF65-F5344CB8AC3E}">
        <p14:creationId xmlns:p14="http://schemas.microsoft.com/office/powerpoint/2010/main" val="1849821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a:t>Click to edit Master title style</a:t>
            </a:r>
            <a:endParaRPr lang="sr-Latn-CS" altLang="sr-Latn-R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endParaRPr lang="sr-Latn-CS" alt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ct val="0"/>
              </a:spcBef>
              <a:spcAft>
                <a:spcPct val="0"/>
              </a:spcAft>
              <a:defRPr sz="1200">
                <a:solidFill>
                  <a:schemeClr val="tx1">
                    <a:tint val="75000"/>
                  </a:schemeClr>
                </a:solidFill>
                <a:latin typeface="+mn-lt"/>
                <a:cs typeface="+mn-cs"/>
              </a:defRPr>
            </a:lvl1pPr>
          </a:lstStyle>
          <a:p>
            <a:pPr>
              <a:defRPr/>
            </a:pPr>
            <a:fld id="{33B6E99B-12D7-475C-BDDE-795595C14BE3}" type="datetime1">
              <a:rPr lang="en-US" smtClean="0">
                <a:solidFill>
                  <a:prstClr val="black">
                    <a:tint val="75000"/>
                  </a:prstClr>
                </a:solidFill>
              </a:rPr>
              <a:pPr>
                <a:defRPr/>
              </a:pPr>
              <a:t>12/12/2017</a:t>
            </a:fld>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ct val="0"/>
              </a:spcBef>
              <a:spcAft>
                <a:spcPct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ct val="0"/>
              </a:spcBef>
              <a:spcAft>
                <a:spcPct val="0"/>
              </a:spcAft>
              <a:defRPr sz="1200">
                <a:solidFill>
                  <a:schemeClr val="tx1">
                    <a:tint val="75000"/>
                  </a:schemeClr>
                </a:solidFill>
                <a:latin typeface="+mn-lt"/>
                <a:cs typeface="+mn-cs"/>
              </a:defRPr>
            </a:lvl1pPr>
          </a:lstStyle>
          <a:p>
            <a:pPr>
              <a:defRPr/>
            </a:pPr>
            <a:fld id="{E5FAEC01-88CF-4C8A-979C-397D851EBB6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8671815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95288" y="2565400"/>
            <a:ext cx="84248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fontAlgn="base">
              <a:spcBef>
                <a:spcPct val="0"/>
              </a:spcBef>
              <a:spcAft>
                <a:spcPct val="0"/>
              </a:spcAft>
            </a:pPr>
            <a:endParaRPr lang="en-US" altLang="sr-Latn-RS" sz="4000" dirty="0">
              <a:solidFill>
                <a:srgbClr val="C0504D"/>
              </a:solidFill>
              <a:latin typeface="Arial"/>
              <a:cs typeface="Arial"/>
            </a:endParaRPr>
          </a:p>
        </p:txBody>
      </p:sp>
      <p:pic>
        <p:nvPicPr>
          <p:cNvPr id="2051" name="Слика 0" descr="Description: Grb-Srbija_2010.jp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27088" y="476250"/>
            <a:ext cx="896937"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ChangeArrowheads="1"/>
          </p:cNvSpPr>
          <p:nvPr/>
        </p:nvSpPr>
        <p:spPr bwMode="auto">
          <a:xfrm>
            <a:off x="1692275" y="620713"/>
            <a:ext cx="604837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lang="en" sz="2800" b="0" i="0" strike="noStrike" cap="none" baseline="0">
                <a:solidFill>
                  <a:srgbClr val="000000"/>
                </a:solidFill>
                <a:latin typeface="Times New Roman"/>
              </a:rPr>
              <a:t>Republic of Serbia </a:t>
            </a:r>
          </a:p>
          <a:p>
            <a:pPr algn="ctr" fontAlgn="base">
              <a:spcBef>
                <a:spcPct val="0"/>
              </a:spcBef>
              <a:spcAft>
                <a:spcPct val="0"/>
              </a:spcAft>
            </a:pPr>
            <a:r>
              <a:rPr lang="en" sz="2800" b="0" i="0" strike="noStrike" cap="none" baseline="0">
                <a:solidFill>
                  <a:srgbClr val="000000"/>
                </a:solidFill>
                <a:latin typeface="Times New Roman"/>
              </a:rPr>
              <a:t>Fiscal Council</a:t>
            </a:r>
          </a:p>
        </p:txBody>
      </p:sp>
      <p:sp>
        <p:nvSpPr>
          <p:cNvPr id="2053" name="Rectangle 2"/>
          <p:cNvSpPr>
            <a:spLocks noChangeArrowheads="1"/>
          </p:cNvSpPr>
          <p:nvPr/>
        </p:nvSpPr>
        <p:spPr bwMode="auto">
          <a:xfrm>
            <a:off x="1835150" y="5156200"/>
            <a:ext cx="60483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lang="en" sz="1800" b="0" i="0" strike="noStrike" cap="none" baseline="0">
                <a:solidFill>
                  <a:srgbClr val="000000"/>
                </a:solidFill>
                <a:latin typeface="Times New Roman"/>
              </a:rPr>
              <a:t>8 December 2017</a:t>
            </a:r>
          </a:p>
        </p:txBody>
      </p:sp>
      <p:sp>
        <p:nvSpPr>
          <p:cNvPr id="2054" name="Rectangle 1"/>
          <p:cNvSpPr>
            <a:spLocks noChangeArrowheads="1"/>
          </p:cNvSpPr>
          <p:nvPr/>
        </p:nvSpPr>
        <p:spPr bwMode="auto">
          <a:xfrm>
            <a:off x="247126" y="2877903"/>
            <a:ext cx="8793762" cy="1617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 sz="2800" b="0" i="0" strike="noStrike" cap="none" baseline="0" dirty="0">
                <a:solidFill>
                  <a:srgbClr val="000000"/>
                </a:solidFill>
                <a:latin typeface="Times New Roman"/>
              </a:rPr>
              <a:t>Assessment of the Budget Proposal for 2018 </a:t>
            </a:r>
            <a:endParaRPr lang="sr-Latn-RS" sz="2800" b="0" i="0" strike="noStrike" cap="none" baseline="0" dirty="0">
              <a:solidFill>
                <a:srgbClr val="000000"/>
              </a:solidFill>
              <a:latin typeface="Times New Roman"/>
            </a:endParaRPr>
          </a:p>
          <a:p>
            <a:pPr algn="ctr"/>
            <a:r>
              <a:rPr lang="en" sz="2800" b="0" i="0" strike="noStrike" cap="none" baseline="0" dirty="0">
                <a:solidFill>
                  <a:srgbClr val="000000"/>
                </a:solidFill>
                <a:latin typeface="Times New Roman"/>
              </a:rPr>
              <a:t>and the Fiscal Strategy 2018 - 2020 </a:t>
            </a:r>
          </a:p>
          <a:p>
            <a:pPr algn="ctr" fontAlgn="base">
              <a:spcBef>
                <a:spcPct val="0"/>
              </a:spcBef>
              <a:spcAft>
                <a:spcPct val="0"/>
              </a:spcAft>
            </a:pPr>
            <a:endParaRPr lang="sr-Latn-RS" altLang="sr-Latn-RS" sz="1600" dirty="0">
              <a:solidFill>
                <a:prstClr val="black"/>
              </a:solidFill>
              <a:latin typeface="Times New Roman" pitchFamily="18" charset="0"/>
              <a:cs typeface="Times New Roman" pitchFamily="18" charset="0"/>
            </a:endParaRPr>
          </a:p>
          <a:p>
            <a:pPr algn="ctr" fontAlgn="base">
              <a:spcBef>
                <a:spcPct val="0"/>
              </a:spcBef>
              <a:spcAft>
                <a:spcPct val="0"/>
              </a:spcAft>
            </a:pPr>
            <a:endParaRPr lang="sr-Latn-RS" altLang="sr-Latn-R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97094251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620688"/>
          </a:xfrm>
        </p:spPr>
        <p:txBody>
          <a:bodyPr/>
          <a:lstStyle/>
          <a:p>
            <a:pPr eaLnBrk="1" hangingPunct="1"/>
            <a:r>
              <a:rPr lang="en" sz="2800" b="0" i="0" strike="noStrike" cap="none" baseline="0">
                <a:solidFill>
                  <a:srgbClr val="000000"/>
                </a:solidFill>
                <a:latin typeface="Times New Roman"/>
              </a:rPr>
              <a:t>Issues at the local level enormous and completely neglected</a:t>
            </a: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10</a:t>
            </a:fld>
            <a:endParaRPr lang="x-none">
              <a:solidFill>
                <a:prstClr val="black">
                  <a:tint val="75000"/>
                </a:prstClr>
              </a:solidFill>
            </a:endParaRPr>
          </a:p>
        </p:txBody>
      </p:sp>
      <p:sp>
        <p:nvSpPr>
          <p:cNvPr id="2" name="Content Placeholder 1"/>
          <p:cNvSpPr>
            <a:spLocks noGrp="1"/>
          </p:cNvSpPr>
          <p:nvPr>
            <p:ph idx="1"/>
          </p:nvPr>
        </p:nvSpPr>
        <p:spPr>
          <a:xfrm>
            <a:off x="107504" y="593304"/>
            <a:ext cx="8928992" cy="6264696"/>
          </a:xfrm>
        </p:spPr>
        <p:txBody>
          <a:bodyPr/>
          <a:lstStyle/>
          <a:p>
            <a:pPr lvl="0" algn="just" eaLnBrk="1" hangingPunct="1">
              <a:spcBef>
                <a:spcPts val="400"/>
              </a:spcBef>
              <a:spcAft>
                <a:spcPts val="400"/>
              </a:spcAft>
              <a:defRPr/>
            </a:pPr>
            <a:r>
              <a:rPr lang="en" sz="2100" b="0" i="0" strike="noStrike" cap="none" baseline="0" dirty="0">
                <a:solidFill>
                  <a:srgbClr val="000000"/>
                </a:solidFill>
                <a:latin typeface="Times New Roman"/>
              </a:rPr>
              <a:t>Local public finances face major issues, the Fiscal Strategy offers no plans or solutions</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Budgets of many cities and municipalities are unsustainable, public utility infrastructure underdeveloped and investments too low, subsidies for failing local PEs too high...</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Low quality of services and a devastating effect on the quality of life of the population</a:t>
            </a:r>
          </a:p>
          <a:p>
            <a:pPr lvl="0" algn="just" eaLnBrk="1" hangingPunct="1">
              <a:spcBef>
                <a:spcPts val="400"/>
              </a:spcBef>
              <a:spcAft>
                <a:spcPts val="400"/>
              </a:spcAft>
              <a:defRPr/>
            </a:pPr>
            <a:r>
              <a:rPr lang="en" sz="2100" b="0" i="0" strike="noStrike" cap="none" baseline="0" dirty="0">
                <a:solidFill>
                  <a:srgbClr val="000000"/>
                </a:solidFill>
                <a:latin typeface="Times New Roman"/>
              </a:rPr>
              <a:t>In addition to the already bad situation, a new blow to local budgets in 2018 - disposable funds lower by about 10 bn dinars</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Loss of revenue from income tax (about 5 bn dinars), imposed increase of expenditures for salaries in local administration (by about 5%) and pre-schools (by 10%)</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Some </a:t>
            </a:r>
            <a:r>
              <a:rPr lang="en-US" sz="1700" b="0" i="0" strike="noStrike" cap="none" baseline="0" dirty="0" smtClean="0">
                <a:latin typeface="Times New Roman"/>
              </a:rPr>
              <a:t>affected</a:t>
            </a:r>
            <a:r>
              <a:rPr lang="sr-Latn-RS" sz="1700" b="0" i="0" strike="noStrike" cap="none" baseline="0" dirty="0" smtClean="0">
                <a:solidFill>
                  <a:srgbClr val="000000"/>
                </a:solidFill>
                <a:latin typeface="Times New Roman"/>
              </a:rPr>
              <a:t> </a:t>
            </a:r>
            <a:r>
              <a:rPr lang="en" sz="1700" b="0" i="0" strike="noStrike" cap="none" baseline="0" dirty="0" smtClean="0">
                <a:solidFill>
                  <a:srgbClr val="000000"/>
                </a:solidFill>
                <a:latin typeface="Times New Roman"/>
              </a:rPr>
              <a:t>local </a:t>
            </a:r>
            <a:r>
              <a:rPr lang="en" sz="1700" b="0" i="0" strike="noStrike" cap="none" baseline="0" dirty="0">
                <a:solidFill>
                  <a:srgbClr val="000000"/>
                </a:solidFill>
                <a:latin typeface="Times New Roman"/>
              </a:rPr>
              <a:t>governments are in the middle of a necessary consolidation (Kragujevac, Niš) - why make it harder for them?</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Not all cities and municipalities will be equally hit and the horisontal balance between them has already been disrupted.</a:t>
            </a:r>
          </a:p>
          <a:p>
            <a:pPr lvl="0" algn="just" eaLnBrk="1" hangingPunct="1">
              <a:spcBef>
                <a:spcPts val="400"/>
              </a:spcBef>
              <a:spcAft>
                <a:spcPts val="400"/>
              </a:spcAft>
              <a:defRPr/>
            </a:pPr>
            <a:r>
              <a:rPr lang="en" sz="2100" b="0" i="0" strike="noStrike" cap="none" baseline="0" dirty="0">
                <a:solidFill>
                  <a:srgbClr val="000000"/>
                </a:solidFill>
                <a:latin typeface="Times New Roman"/>
              </a:rPr>
              <a:t>A systemic method of regulating local government financing is necessary; it needs to be predictable and correct the most unfair discrepancies</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Attempt (amendments to the law) from 2016 failed and was reduced merely to a change in the amount of transfers: a new law is needed </a:t>
            </a:r>
          </a:p>
          <a:p>
            <a:pPr marL="533400" lvl="1" indent="-266700" algn="just" eaLnBrk="1" hangingPunct="1">
              <a:spcBef>
                <a:spcPts val="400"/>
              </a:spcBef>
              <a:spcAft>
                <a:spcPts val="400"/>
              </a:spcAft>
              <a:defRPr/>
            </a:pPr>
            <a:r>
              <a:rPr lang="en" sz="1700" b="0" i="0" strike="noStrike" cap="none" baseline="0" dirty="0">
                <a:solidFill>
                  <a:srgbClr val="000000"/>
                </a:solidFill>
                <a:latin typeface="Times New Roman"/>
              </a:rPr>
              <a:t>Reform of local PEs, to use budget funds for investments and not for subsidies</a:t>
            </a:r>
          </a:p>
          <a:p>
            <a:pPr marL="0" lvl="0" indent="0" algn="just" eaLnBrk="1" hangingPunct="1">
              <a:spcBef>
                <a:spcPts val="500"/>
              </a:spcBef>
              <a:spcAft>
                <a:spcPts val="400"/>
              </a:spcAft>
              <a:buNone/>
              <a:defRPr/>
            </a:pPr>
            <a:endParaRPr lang="sr-Cyrl-RS" sz="2100" dirty="0">
              <a:solidFill>
                <a:prstClr val="black"/>
              </a:solidFill>
              <a:latin typeface="Times New Roman" pitchFamily="18" charset="0"/>
              <a:cs typeface="Times New Roman" pitchFamily="18" charset="0"/>
            </a:endParaRPr>
          </a:p>
          <a:p>
            <a:pPr marL="533400" lvl="1" indent="-266700" algn="just" eaLnBrk="1" hangingPunct="1">
              <a:spcBef>
                <a:spcPts val="500"/>
              </a:spcBef>
              <a:spcAft>
                <a:spcPts val="400"/>
              </a:spcAft>
              <a:defRPr/>
            </a:pPr>
            <a:endParaRPr lang="sr-Cyrl-RS" sz="1700" dirty="0">
              <a:solidFill>
                <a:prstClr val="black"/>
              </a:solidFill>
              <a:latin typeface="Times New Roman" pitchFamily="18" charset="0"/>
              <a:cs typeface="Times New Roman" pitchFamily="18" charset="0"/>
            </a:endParaRPr>
          </a:p>
          <a:p>
            <a:pPr marL="0" indent="0">
              <a:spcAft>
                <a:spcPts val="400"/>
              </a:spcAft>
              <a:buNone/>
            </a:pPr>
            <a:endParaRPr lang="en-GB" dirty="0"/>
          </a:p>
        </p:txBody>
      </p:sp>
    </p:spTree>
    <p:extLst>
      <p:ext uri="{BB962C8B-B14F-4D97-AF65-F5344CB8AC3E}">
        <p14:creationId xmlns:p14="http://schemas.microsoft.com/office/powerpoint/2010/main" val="289029276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507288" cy="1143000"/>
          </a:xfrm>
        </p:spPr>
        <p:txBody>
          <a:bodyPr/>
          <a:lstStyle/>
          <a:p>
            <a:r>
              <a:rPr lang="en" sz="4000" b="0" i="0" strike="noStrike" cap="none" baseline="0">
                <a:solidFill>
                  <a:srgbClr val="000000"/>
                </a:solidFill>
                <a:latin typeface="Times New Roman"/>
              </a:rPr>
              <a:t>An opportunity to put the salary system in order was missed</a:t>
            </a:r>
          </a:p>
        </p:txBody>
      </p:sp>
      <p:sp>
        <p:nvSpPr>
          <p:cNvPr id="3" name="Content Placeholder 2"/>
          <p:cNvSpPr>
            <a:spLocks noGrp="1"/>
          </p:cNvSpPr>
          <p:nvPr>
            <p:ph idx="1"/>
          </p:nvPr>
        </p:nvSpPr>
        <p:spPr>
          <a:xfrm>
            <a:off x="179512" y="1600200"/>
            <a:ext cx="8784976" cy="4525963"/>
          </a:xfrm>
        </p:spPr>
        <p:txBody>
          <a:bodyPr/>
          <a:lstStyle/>
          <a:p>
            <a:r>
              <a:rPr lang="en" sz="2400" b="0" i="0" strike="noStrike" cap="none" baseline="0">
                <a:solidFill>
                  <a:srgbClr val="000000"/>
                </a:solidFill>
                <a:latin typeface="Times New Roman"/>
              </a:rPr>
              <a:t>Payment of salaries in public sector is still disordered and nontransparent</a:t>
            </a:r>
          </a:p>
          <a:p>
            <a:pPr lvl="1"/>
            <a:r>
              <a:rPr lang="en" sz="2200" b="0" i="0" strike="noStrike" cap="none" baseline="0">
                <a:solidFill>
                  <a:srgbClr val="000000"/>
                </a:solidFill>
                <a:latin typeface="Times New Roman"/>
              </a:rPr>
              <a:t>Too many bases, coefficients and bonuses</a:t>
            </a:r>
          </a:p>
          <a:p>
            <a:pPr lvl="1"/>
            <a:r>
              <a:rPr lang="en" sz="2200" b="0" i="0" strike="noStrike" cap="none" baseline="0">
                <a:solidFill>
                  <a:srgbClr val="000000"/>
                </a:solidFill>
                <a:latin typeface="Times New Roman"/>
              </a:rPr>
              <a:t>This leads to the same labour bringing unequal pay and to unjust discrepancies between salaries in different sectors</a:t>
            </a:r>
          </a:p>
          <a:p>
            <a:r>
              <a:rPr lang="en" sz="2400" b="0" i="0" strike="noStrike" cap="none" baseline="0">
                <a:solidFill>
                  <a:srgbClr val="000000"/>
                </a:solidFill>
                <a:latin typeface="Times New Roman"/>
              </a:rPr>
              <a:t>An arbitrary increase of salaries by 5 to 10% was added to the poorly organized system</a:t>
            </a:r>
          </a:p>
          <a:p>
            <a:pPr lvl="1"/>
            <a:r>
              <a:rPr lang="en" sz="2200" b="0" i="0" strike="noStrike" cap="none" baseline="0">
                <a:solidFill>
                  <a:srgbClr val="000000"/>
                </a:solidFill>
                <a:latin typeface="Times New Roman"/>
              </a:rPr>
              <a:t>Why these sectors and why this percentage?</a:t>
            </a:r>
          </a:p>
          <a:p>
            <a:pPr lvl="1"/>
            <a:r>
              <a:rPr lang="en" sz="2200" b="0" i="0" strike="noStrike" cap="none" baseline="0">
                <a:solidFill>
                  <a:srgbClr val="000000"/>
                </a:solidFill>
                <a:latin typeface="Times New Roman"/>
              </a:rPr>
              <a:t>No sector analyses nor criteria for deciding on salary increase</a:t>
            </a:r>
          </a:p>
          <a:p>
            <a:pPr lvl="1"/>
            <a:r>
              <a:rPr lang="en" sz="2200" b="0" i="0" strike="noStrike" cap="none" baseline="0">
                <a:solidFill>
                  <a:srgbClr val="000000"/>
                </a:solidFill>
                <a:latin typeface="Times New Roman"/>
              </a:rPr>
              <a:t>It is unclear why some will be left without raises (employees in organisations of mandatory social insurance, for example)</a:t>
            </a:r>
          </a:p>
          <a:p>
            <a:endParaRPr lang="en-GB">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11</a:t>
            </a:fld>
            <a:endParaRPr lang="x-none">
              <a:solidFill>
                <a:prstClr val="black">
                  <a:tint val="75000"/>
                </a:prstClr>
              </a:solidFill>
            </a:endParaRPr>
          </a:p>
        </p:txBody>
      </p:sp>
    </p:spTree>
    <p:extLst>
      <p:ext uri="{BB962C8B-B14F-4D97-AF65-F5344CB8AC3E}">
        <p14:creationId xmlns:p14="http://schemas.microsoft.com/office/powerpoint/2010/main" val="268098042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 sz="4400" b="0" i="0" strike="noStrike" cap="none" baseline="0" dirty="0">
                <a:solidFill>
                  <a:srgbClr val="000000"/>
                </a:solidFill>
                <a:latin typeface="Times New Roman"/>
              </a:rPr>
              <a:t>Percentage and sectors planned for a salary raise in 2018</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09398714"/>
              </p:ext>
            </p:extLst>
          </p:nvPr>
        </p:nvGraphicFramePr>
        <p:xfrm>
          <a:off x="179512" y="1844824"/>
          <a:ext cx="8784978" cy="4464496"/>
        </p:xfrm>
        <a:graphic>
          <a:graphicData uri="http://schemas.openxmlformats.org/drawingml/2006/table">
            <a:tbl>
              <a:tblPr firstRow="1" firstCol="1" bandRow="1">
                <a:tableStyleId>{5C22544A-7EE6-4342-B048-85BDC9FD1C3A}</a:tableStyleId>
              </a:tblPr>
              <a:tblGrid>
                <a:gridCol w="2928326">
                  <a:extLst>
                    <a:ext uri="{9D8B030D-6E8A-4147-A177-3AD203B41FA5}">
                      <a16:colId xmlns="" xmlns:a16="http://schemas.microsoft.com/office/drawing/2014/main" val="20000"/>
                    </a:ext>
                  </a:extLst>
                </a:gridCol>
                <a:gridCol w="2928326">
                  <a:extLst>
                    <a:ext uri="{9D8B030D-6E8A-4147-A177-3AD203B41FA5}">
                      <a16:colId xmlns="" xmlns:a16="http://schemas.microsoft.com/office/drawing/2014/main" val="20001"/>
                    </a:ext>
                  </a:extLst>
                </a:gridCol>
                <a:gridCol w="2928326">
                  <a:extLst>
                    <a:ext uri="{9D8B030D-6E8A-4147-A177-3AD203B41FA5}">
                      <a16:colId xmlns="" xmlns:a16="http://schemas.microsoft.com/office/drawing/2014/main" val="20002"/>
                    </a:ext>
                  </a:extLst>
                </a:gridCol>
              </a:tblGrid>
              <a:tr h="338177">
                <a:tc>
                  <a:txBody>
                    <a:bodyPr/>
                    <a:lstStyle/>
                    <a:p>
                      <a:pPr algn="ctr">
                        <a:lnSpc>
                          <a:spcPct val="115000"/>
                        </a:lnSpc>
                        <a:spcAft>
                          <a:spcPct val="0"/>
                        </a:spcAft>
                      </a:pPr>
                      <a:r>
                        <a:rPr lang="en" sz="1800" b="1" i="0" strike="noStrike" cap="none" baseline="0" dirty="0">
                          <a:solidFill>
                            <a:srgbClr val="FFFFFF"/>
                          </a:solidFill>
                          <a:latin typeface="Times New Roman"/>
                        </a:rPr>
                        <a:t>Percent of increase</a:t>
                      </a:r>
                    </a:p>
                  </a:txBody>
                  <a:tcPr marL="68580" marR="68580" marT="0" marB="0"/>
                </a:tc>
                <a:tc>
                  <a:txBody>
                    <a:bodyPr/>
                    <a:lstStyle/>
                    <a:p>
                      <a:pPr algn="ctr">
                        <a:lnSpc>
                          <a:spcPct val="115000"/>
                        </a:lnSpc>
                        <a:spcAft>
                          <a:spcPct val="0"/>
                        </a:spcAft>
                      </a:pPr>
                      <a:r>
                        <a:rPr lang="en" sz="1800" b="1" i="0" strike="noStrike" cap="none" baseline="0">
                          <a:solidFill>
                            <a:srgbClr val="FFFFFF"/>
                          </a:solidFill>
                          <a:latin typeface="Times New Roman"/>
                        </a:rPr>
                        <a:t>Sector</a:t>
                      </a:r>
                    </a:p>
                  </a:txBody>
                  <a:tcPr marL="68580" marR="68580" marT="0" marB="0"/>
                </a:tc>
                <a:tc>
                  <a:txBody>
                    <a:bodyPr/>
                    <a:lstStyle/>
                    <a:p>
                      <a:pPr algn="ctr">
                        <a:lnSpc>
                          <a:spcPct val="115000"/>
                        </a:lnSpc>
                        <a:spcAft>
                          <a:spcPct val="0"/>
                        </a:spcAft>
                      </a:pPr>
                      <a:r>
                        <a:rPr lang="en" sz="1800" b="1" i="0" strike="noStrike" cap="none" baseline="0">
                          <a:solidFill>
                            <a:srgbClr val="FFFFFF"/>
                          </a:solidFill>
                          <a:latin typeface="Times New Roman"/>
                        </a:rPr>
                        <a:t>Number of employees</a:t>
                      </a:r>
                    </a:p>
                  </a:txBody>
                  <a:tcPr marL="68580" marR="68580" marT="0" marB="0"/>
                </a:tc>
                <a:extLst>
                  <a:ext uri="{0D108BD9-81ED-4DB2-BD59-A6C34878D82A}">
                    <a16:rowId xmlns="" xmlns:a16="http://schemas.microsoft.com/office/drawing/2014/main" val="10000"/>
                  </a:ext>
                </a:extLst>
              </a:tr>
              <a:tr h="1073372">
                <a:tc>
                  <a:txBody>
                    <a:bodyPr/>
                    <a:lstStyle/>
                    <a:p>
                      <a:pPr algn="ctr">
                        <a:lnSpc>
                          <a:spcPct val="115000"/>
                        </a:lnSpc>
                        <a:spcAft>
                          <a:spcPct val="0"/>
                        </a:spcAft>
                      </a:pPr>
                      <a:r>
                        <a:rPr lang="en" sz="1800" b="1" i="0" strike="noStrike" cap="none" baseline="0">
                          <a:solidFill>
                            <a:srgbClr val="FFFFFF"/>
                          </a:solidFill>
                          <a:latin typeface="Times New Roman"/>
                        </a:rPr>
                        <a:t>10%</a:t>
                      </a:r>
                    </a:p>
                  </a:txBody>
                  <a:tcPr marL="68580" marR="68580" marT="0" marB="0"/>
                </a:tc>
                <a:tc>
                  <a:txBody>
                    <a:bodyPr/>
                    <a:lstStyle/>
                    <a:p>
                      <a:pPr algn="ctr">
                        <a:lnSpc>
                          <a:spcPct val="115000"/>
                        </a:lnSpc>
                        <a:spcAft>
                          <a:spcPct val="0"/>
                        </a:spcAft>
                      </a:pPr>
                      <a:r>
                        <a:rPr lang="en" sz="1800" b="0" i="0" strike="noStrike" cap="none" baseline="0" dirty="0">
                          <a:solidFill>
                            <a:srgbClr val="000000"/>
                          </a:solidFill>
                          <a:latin typeface="Times New Roman"/>
                        </a:rPr>
                        <a:t>Healthcare, </a:t>
                      </a:r>
                      <a:r>
                        <a:rPr lang="en-US" sz="1800" b="0" i="0" strike="noStrike" cap="none" baseline="0" noProof="0" dirty="0" smtClean="0">
                          <a:solidFill>
                            <a:schemeClr val="tx1"/>
                          </a:solidFill>
                          <a:latin typeface="Times New Roman"/>
                        </a:rPr>
                        <a:t>military</a:t>
                      </a:r>
                      <a:r>
                        <a:rPr lang="en" sz="1800" b="0" i="0" strike="noStrike" cap="none" baseline="0" dirty="0" smtClean="0">
                          <a:solidFill>
                            <a:srgbClr val="000000"/>
                          </a:solidFill>
                          <a:latin typeface="Times New Roman"/>
                        </a:rPr>
                        <a:t>, </a:t>
                      </a:r>
                      <a:r>
                        <a:rPr lang="en" sz="1800" b="0" i="0" strike="noStrike" cap="none" baseline="0" dirty="0">
                          <a:solidFill>
                            <a:srgbClr val="000000"/>
                          </a:solidFill>
                          <a:latin typeface="Times New Roman"/>
                        </a:rPr>
                        <a:t>police, elementary and secondary education, clerks </a:t>
                      </a:r>
                    </a:p>
                  </a:txBody>
                  <a:tcPr marL="68580" marR="68580" marT="0" marB="0"/>
                </a:tc>
                <a:tc>
                  <a:txBody>
                    <a:bodyPr/>
                    <a:lstStyle/>
                    <a:p>
                      <a:pPr algn="ctr">
                        <a:lnSpc>
                          <a:spcPct val="115000"/>
                        </a:lnSpc>
                        <a:spcAft>
                          <a:spcPct val="0"/>
                        </a:spcAft>
                      </a:pPr>
                      <a:r>
                        <a:rPr lang="en" sz="1800" b="0" i="0" strike="noStrike" cap="none" baseline="0">
                          <a:solidFill>
                            <a:srgbClr val="000000"/>
                          </a:solidFill>
                          <a:latin typeface="Times New Roman"/>
                        </a:rPr>
                        <a:t>380,000</a:t>
                      </a:r>
                    </a:p>
                  </a:txBody>
                  <a:tcPr marL="68580" marR="68580" marT="0" marB="0"/>
                </a:tc>
                <a:extLst>
                  <a:ext uri="{0D108BD9-81ED-4DB2-BD59-A6C34878D82A}">
                    <a16:rowId xmlns="" xmlns:a16="http://schemas.microsoft.com/office/drawing/2014/main" val="10001"/>
                  </a:ext>
                </a:extLst>
              </a:tr>
              <a:tr h="1979575">
                <a:tc>
                  <a:txBody>
                    <a:bodyPr/>
                    <a:lstStyle/>
                    <a:p>
                      <a:pPr algn="ctr">
                        <a:lnSpc>
                          <a:spcPct val="115000"/>
                        </a:lnSpc>
                        <a:spcAft>
                          <a:spcPct val="0"/>
                        </a:spcAft>
                      </a:pPr>
                      <a:r>
                        <a:rPr lang="en" sz="1800" b="1" i="0" strike="noStrike" cap="none" baseline="0">
                          <a:solidFill>
                            <a:srgbClr val="FFFFFF"/>
                          </a:solidFill>
                          <a:latin typeface="Times New Roman"/>
                        </a:rPr>
                        <a:t>5%</a:t>
                      </a:r>
                    </a:p>
                  </a:txBody>
                  <a:tcPr marL="68580" marR="68580" marT="0" marB="0"/>
                </a:tc>
                <a:tc>
                  <a:txBody>
                    <a:bodyPr/>
                    <a:lstStyle/>
                    <a:p>
                      <a:pPr algn="ctr">
                        <a:lnSpc>
                          <a:spcPct val="115000"/>
                        </a:lnSpc>
                        <a:spcAft>
                          <a:spcPct val="0"/>
                        </a:spcAft>
                      </a:pPr>
                      <a:r>
                        <a:rPr lang="en" sz="1800" b="0" i="0" strike="noStrike" cap="none" baseline="0">
                          <a:solidFill>
                            <a:srgbClr val="000000"/>
                          </a:solidFill>
                          <a:latin typeface="Times New Roman"/>
                        </a:rPr>
                        <a:t>President, Government and Ministries, Parliament, judges, prosecutors, employees in independent bodies, higher education</a:t>
                      </a:r>
                    </a:p>
                  </a:txBody>
                  <a:tcPr marL="68580" marR="68580" marT="0" marB="0"/>
                </a:tc>
                <a:tc>
                  <a:txBody>
                    <a:bodyPr/>
                    <a:lstStyle/>
                    <a:p>
                      <a:pPr algn="ctr">
                        <a:lnSpc>
                          <a:spcPct val="115000"/>
                        </a:lnSpc>
                        <a:spcAft>
                          <a:spcPct val="0"/>
                        </a:spcAft>
                      </a:pPr>
                      <a:r>
                        <a:rPr lang="en" sz="1800" b="0" i="0" strike="noStrike" cap="none" baseline="0">
                          <a:solidFill>
                            <a:srgbClr val="000000"/>
                          </a:solidFill>
                          <a:latin typeface="Times New Roman"/>
                        </a:rPr>
                        <a:t>80,000</a:t>
                      </a:r>
                    </a:p>
                  </a:txBody>
                  <a:tcPr marL="68580" marR="68580" marT="0" marB="0"/>
                </a:tc>
                <a:extLst>
                  <a:ext uri="{0D108BD9-81ED-4DB2-BD59-A6C34878D82A}">
                    <a16:rowId xmlns="" xmlns:a16="http://schemas.microsoft.com/office/drawing/2014/main" val="10002"/>
                  </a:ext>
                </a:extLst>
              </a:tr>
              <a:tr h="1073372">
                <a:tc>
                  <a:txBody>
                    <a:bodyPr/>
                    <a:lstStyle/>
                    <a:p>
                      <a:pPr algn="ctr">
                        <a:lnSpc>
                          <a:spcPct val="115000"/>
                        </a:lnSpc>
                        <a:spcAft>
                          <a:spcPct val="0"/>
                        </a:spcAft>
                      </a:pPr>
                      <a:r>
                        <a:rPr lang="en" sz="1800" b="1" i="0" strike="noStrike" cap="none" baseline="0">
                          <a:solidFill>
                            <a:srgbClr val="FFFFFF"/>
                          </a:solidFill>
                          <a:latin typeface="Times New Roman"/>
                        </a:rPr>
                        <a:t>0%</a:t>
                      </a:r>
                    </a:p>
                  </a:txBody>
                  <a:tcPr marL="68580" marR="68580" marT="0" marB="0"/>
                </a:tc>
                <a:tc>
                  <a:txBody>
                    <a:bodyPr/>
                    <a:lstStyle/>
                    <a:p>
                      <a:pPr algn="ctr">
                        <a:lnSpc>
                          <a:spcPct val="115000"/>
                        </a:lnSpc>
                        <a:spcAft>
                          <a:spcPct val="0"/>
                        </a:spcAft>
                      </a:pPr>
                      <a:r>
                        <a:rPr lang="en" sz="1800" b="0" i="0" strike="noStrike" cap="none" baseline="0">
                          <a:solidFill>
                            <a:srgbClr val="000000"/>
                          </a:solidFill>
                          <a:latin typeface="Times New Roman"/>
                        </a:rPr>
                        <a:t>Employees in social insurance organisations and officials</a:t>
                      </a:r>
                    </a:p>
                  </a:txBody>
                  <a:tcPr marL="68580" marR="68580" marT="0" marB="0"/>
                </a:tc>
                <a:tc>
                  <a:txBody>
                    <a:bodyPr/>
                    <a:lstStyle/>
                    <a:p>
                      <a:pPr algn="ctr">
                        <a:lnSpc>
                          <a:spcPct val="115000"/>
                        </a:lnSpc>
                        <a:spcAft>
                          <a:spcPct val="0"/>
                        </a:spcAft>
                      </a:pPr>
                      <a:r>
                        <a:rPr lang="en" sz="1800" b="0" i="0" strike="noStrike" cap="none" baseline="0">
                          <a:solidFill>
                            <a:srgbClr val="000000"/>
                          </a:solidFill>
                          <a:latin typeface="Times New Roman"/>
                        </a:rPr>
                        <a:t>8,000</a:t>
                      </a:r>
                    </a:p>
                  </a:txBody>
                  <a:tcPr marL="68580" marR="68580" marT="0" marB="0"/>
                </a:tc>
                <a:extLst>
                  <a:ext uri="{0D108BD9-81ED-4DB2-BD59-A6C34878D82A}">
                    <a16:rowId xmlns=""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9FC8A9C7-A8C0-4859-A184-9E163070733E}" type="slidenum">
              <a:rPr lang="sr-Latn-RS" smtClean="0">
                <a:solidFill>
                  <a:prstClr val="black">
                    <a:tint val="75000"/>
                  </a:prstClr>
                </a:solidFill>
              </a:rPr>
              <a:t>12</a:t>
            </a:fld>
            <a:endParaRPr lang="sr-Latn-RS">
              <a:solidFill>
                <a:prstClr val="black">
                  <a:tint val="75000"/>
                </a:prstClr>
              </a:solidFill>
            </a:endParaRPr>
          </a:p>
        </p:txBody>
      </p:sp>
    </p:spTree>
    <p:extLst>
      <p:ext uri="{BB962C8B-B14F-4D97-AF65-F5344CB8AC3E}">
        <p14:creationId xmlns:p14="http://schemas.microsoft.com/office/powerpoint/2010/main" val="271334901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507288" cy="864096"/>
          </a:xfrm>
        </p:spPr>
        <p:txBody>
          <a:bodyPr/>
          <a:lstStyle/>
          <a:p>
            <a:r>
              <a:rPr lang="en" sz="3400" b="0" i="0" strike="noStrike" cap="none" baseline="0">
                <a:solidFill>
                  <a:srgbClr val="000000"/>
                </a:solidFill>
                <a:latin typeface="Times New Roman"/>
              </a:rPr>
              <a:t>An opportunity to bring some order into the employment structure has been missed </a:t>
            </a:r>
          </a:p>
        </p:txBody>
      </p:sp>
      <p:sp>
        <p:nvSpPr>
          <p:cNvPr id="3" name="Content Placeholder 2"/>
          <p:cNvSpPr>
            <a:spLocks noGrp="1"/>
          </p:cNvSpPr>
          <p:nvPr>
            <p:ph idx="1"/>
          </p:nvPr>
        </p:nvSpPr>
        <p:spPr>
          <a:xfrm>
            <a:off x="179512" y="1124744"/>
            <a:ext cx="8784976" cy="5400600"/>
          </a:xfrm>
        </p:spPr>
        <p:txBody>
          <a:bodyPr/>
          <a:lstStyle/>
          <a:p>
            <a:pPr>
              <a:spcBef>
                <a:spcPts val="600"/>
              </a:spcBef>
              <a:spcAft>
                <a:spcPct val="0"/>
              </a:spcAft>
            </a:pPr>
            <a:r>
              <a:rPr lang="en" sz="2200" b="0" i="0" strike="noStrike" cap="none" baseline="0">
                <a:solidFill>
                  <a:srgbClr val="000000"/>
                </a:solidFill>
                <a:latin typeface="Times New Roman"/>
              </a:rPr>
              <a:t>Total number of employees at approximately the appropriate number</a:t>
            </a:r>
          </a:p>
          <a:p>
            <a:pPr marL="533400" lvl="1" indent="-261938">
              <a:spcBef>
                <a:spcPts val="600"/>
              </a:spcBef>
              <a:spcAft>
                <a:spcPct val="0"/>
              </a:spcAft>
            </a:pPr>
            <a:r>
              <a:rPr lang="en" sz="1800" b="0" i="0" strike="noStrike" cap="none" baseline="0">
                <a:solidFill>
                  <a:srgbClr val="000000"/>
                </a:solidFill>
                <a:latin typeface="Times New Roman"/>
              </a:rPr>
              <a:t>Number of employees per capita matches comparable countries</a:t>
            </a:r>
          </a:p>
          <a:p>
            <a:pPr>
              <a:spcBef>
                <a:spcPts val="600"/>
              </a:spcBef>
              <a:spcAft>
                <a:spcPct val="0"/>
              </a:spcAft>
            </a:pPr>
            <a:r>
              <a:rPr lang="en" sz="2200" b="0" i="0" strike="noStrike" cap="none" baseline="0">
                <a:solidFill>
                  <a:srgbClr val="000000"/>
                </a:solidFill>
                <a:latin typeface="Times New Roman"/>
              </a:rPr>
              <a:t>Poor employment structure</a:t>
            </a:r>
          </a:p>
          <a:p>
            <a:pPr marL="533400" lvl="1" indent="-261938">
              <a:spcBef>
                <a:spcPts val="600"/>
              </a:spcBef>
              <a:spcAft>
                <a:spcPct val="0"/>
              </a:spcAft>
            </a:pPr>
            <a:r>
              <a:rPr lang="en" sz="1800" b="0" i="0" strike="noStrike" cap="none" baseline="0">
                <a:solidFill>
                  <a:srgbClr val="000000"/>
                </a:solidFill>
                <a:latin typeface="Times New Roman"/>
              </a:rPr>
              <a:t>Some sectors have a shortage of employees (physicians - specialists, teachers), others have a surplus (local administration, non-medical personnel in healthcare)</a:t>
            </a:r>
          </a:p>
          <a:p>
            <a:pPr>
              <a:spcBef>
                <a:spcPts val="600"/>
              </a:spcBef>
              <a:spcAft>
                <a:spcPct val="0"/>
              </a:spcAft>
            </a:pPr>
            <a:r>
              <a:rPr lang="en" sz="2200" b="0" i="0" strike="noStrike" cap="none" baseline="0">
                <a:solidFill>
                  <a:srgbClr val="000000"/>
                </a:solidFill>
                <a:latin typeface="Times New Roman"/>
              </a:rPr>
              <a:t>Employment ban instead of targeted employment and lay-offs</a:t>
            </a:r>
          </a:p>
          <a:p>
            <a:pPr marL="533400" lvl="1" indent="-261938">
              <a:spcBef>
                <a:spcPts val="600"/>
              </a:spcBef>
              <a:spcAft>
                <a:spcPct val="0"/>
              </a:spcAft>
            </a:pPr>
            <a:r>
              <a:rPr lang="en" sz="1800" b="0" i="0" strike="noStrike" cap="none" baseline="0">
                <a:solidFill>
                  <a:srgbClr val="000000"/>
                </a:solidFill>
                <a:latin typeface="Times New Roman"/>
              </a:rPr>
              <a:t>Temporary measure that has been in place for four years</a:t>
            </a:r>
          </a:p>
          <a:p>
            <a:pPr marL="533400" lvl="1" indent="-261938">
              <a:spcBef>
                <a:spcPts val="600"/>
              </a:spcBef>
              <a:spcAft>
                <a:spcPct val="0"/>
              </a:spcAft>
            </a:pPr>
            <a:r>
              <a:rPr lang="en" sz="1800" b="0" i="0" strike="noStrike" cap="none" baseline="0">
                <a:solidFill>
                  <a:srgbClr val="000000"/>
                </a:solidFill>
                <a:latin typeface="Times New Roman"/>
              </a:rPr>
              <a:t>One new employee hired for every five employees that leave the public sector</a:t>
            </a:r>
          </a:p>
          <a:p>
            <a:pPr marL="533400" lvl="1" indent="-261938">
              <a:spcBef>
                <a:spcPts val="600"/>
              </a:spcBef>
              <a:spcAft>
                <a:spcPct val="0"/>
              </a:spcAft>
            </a:pPr>
            <a:r>
              <a:rPr lang="en" sz="1800" b="0" i="0" strike="noStrike" cap="none" baseline="0">
                <a:solidFill>
                  <a:srgbClr val="000000"/>
                </a:solidFill>
                <a:latin typeface="Times New Roman"/>
              </a:rPr>
              <a:t>Healthcare alone could absorb all freed-up positions in the entire public sector in a year</a:t>
            </a:r>
          </a:p>
          <a:p>
            <a:pPr marL="533400" lvl="1" indent="-261938">
              <a:spcBef>
                <a:spcPts val="600"/>
              </a:spcBef>
              <a:spcAft>
                <a:spcPct val="0"/>
              </a:spcAft>
            </a:pPr>
            <a:r>
              <a:rPr lang="en" sz="1800" b="0" i="0" strike="noStrike" cap="none" baseline="0">
                <a:solidFill>
                  <a:srgbClr val="000000"/>
                </a:solidFill>
                <a:latin typeface="Times New Roman"/>
              </a:rPr>
              <a:t>Employment ban cannot resolve the issue of employment structure (examples from Serbia 2007-2013 and Romania 2009-2012)</a:t>
            </a:r>
          </a:p>
          <a:p>
            <a:pPr>
              <a:spcBef>
                <a:spcPts val="600"/>
              </a:spcBef>
              <a:spcAft>
                <a:spcPct val="0"/>
              </a:spcAft>
            </a:pPr>
            <a:r>
              <a:rPr lang="en" sz="2200" b="0" i="0" strike="noStrike" cap="none" baseline="0">
                <a:solidFill>
                  <a:srgbClr val="000000"/>
                </a:solidFill>
                <a:latin typeface="Times New Roman"/>
              </a:rPr>
              <a:t>In the 2018 budget, minimal funds have been allocated for severance payments - layoffs not planned</a:t>
            </a:r>
          </a:p>
          <a:p>
            <a:pPr marL="533400" lvl="1" indent="-261938">
              <a:spcBef>
                <a:spcPts val="600"/>
              </a:spcBef>
              <a:spcAft>
                <a:spcPct val="0"/>
              </a:spcAft>
            </a:pPr>
            <a:r>
              <a:rPr lang="en" sz="1800" b="0" i="0" strike="noStrike" cap="none" baseline="0">
                <a:solidFill>
                  <a:srgbClr val="000000"/>
                </a:solidFill>
                <a:latin typeface="Times New Roman"/>
              </a:rPr>
              <a:t>This means that there will be no room to hire new people, where necessary</a:t>
            </a:r>
          </a:p>
          <a:p>
            <a:endParaRPr lang="en-GB">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13</a:t>
            </a:fld>
            <a:endParaRPr lang="x-none">
              <a:solidFill>
                <a:prstClr val="black">
                  <a:tint val="75000"/>
                </a:prstClr>
              </a:solidFill>
            </a:endParaRPr>
          </a:p>
        </p:txBody>
      </p:sp>
    </p:spTree>
    <p:extLst>
      <p:ext uri="{BB962C8B-B14F-4D97-AF65-F5344CB8AC3E}">
        <p14:creationId xmlns:p14="http://schemas.microsoft.com/office/powerpoint/2010/main" val="86464868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20080"/>
          </a:xfrm>
        </p:spPr>
        <p:txBody>
          <a:bodyPr/>
          <a:lstStyle/>
          <a:p>
            <a:pPr eaLnBrk="1" hangingPunct="1"/>
            <a:r>
              <a:rPr lang="en" sz="2800" b="0" i="0" strike="noStrike" cap="none" baseline="0">
                <a:solidFill>
                  <a:srgbClr val="000000"/>
                </a:solidFill>
                <a:latin typeface="Times New Roman"/>
              </a:rPr>
              <a:t>Rationale for pension cuts</a:t>
            </a:r>
          </a:p>
        </p:txBody>
      </p:sp>
      <p:sp>
        <p:nvSpPr>
          <p:cNvPr id="5123" name="Content Placeholder 2"/>
          <p:cNvSpPr>
            <a:spLocks noGrp="1"/>
          </p:cNvSpPr>
          <p:nvPr>
            <p:ph idx="1"/>
          </p:nvPr>
        </p:nvSpPr>
        <p:spPr>
          <a:xfrm>
            <a:off x="107504" y="764704"/>
            <a:ext cx="8928992" cy="6093297"/>
          </a:xfrm>
        </p:spPr>
        <p:txBody>
          <a:bodyPr/>
          <a:lstStyle/>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marL="0" lvl="0" indent="0" algn="just" eaLnBrk="1" hangingPunct="1">
              <a:spcBef>
                <a:spcPts val="600"/>
              </a:spcBef>
              <a:spcAft>
                <a:spcPts val="600"/>
              </a:spcAft>
              <a:buNone/>
              <a:defRPr/>
            </a:pPr>
            <a:endParaRPr lang="sr-Cyrl-RS" sz="2200">
              <a:solidFill>
                <a:prstClr val="black"/>
              </a:solidFill>
              <a:latin typeface="Times New Roman" pitchFamily="18" charset="0"/>
              <a:cs typeface="Times New Roman" pitchFamily="18" charset="0"/>
            </a:endParaRPr>
          </a:p>
          <a:p>
            <a:pPr lvl="0" algn="just" eaLnBrk="1" hangingPunct="1">
              <a:spcBef>
                <a:spcPts val="600"/>
              </a:spcBef>
              <a:spcAft>
                <a:spcPts val="600"/>
              </a:spcAft>
              <a:defRPr/>
            </a:pPr>
            <a:r>
              <a:rPr lang="en" sz="2200" b="0" i="0" strike="noStrike" cap="none" baseline="0">
                <a:solidFill>
                  <a:srgbClr val="000000"/>
                </a:solidFill>
                <a:latin typeface="Times New Roman"/>
              </a:rPr>
              <a:t>Pensions were increased by as much as 32% in 2008!</a:t>
            </a:r>
          </a:p>
          <a:p>
            <a:pPr lvl="1" algn="just" eaLnBrk="1" hangingPunct="1">
              <a:spcBef>
                <a:spcPts val="600"/>
              </a:spcBef>
              <a:spcAft>
                <a:spcPts val="600"/>
              </a:spcAft>
              <a:defRPr/>
            </a:pPr>
            <a:r>
              <a:rPr lang="en" sz="1800" b="0" i="0" strike="noStrike" cap="none" baseline="0">
                <a:solidFill>
                  <a:srgbClr val="000000"/>
                </a:solidFill>
                <a:latin typeface="Times New Roman"/>
              </a:rPr>
              <a:t>Regular indexation for inflation of 11%</a:t>
            </a:r>
          </a:p>
          <a:p>
            <a:pPr lvl="1" algn="just" eaLnBrk="1" hangingPunct="1">
              <a:spcBef>
                <a:spcPts val="600"/>
              </a:spcBef>
              <a:spcAft>
                <a:spcPts val="600"/>
              </a:spcAft>
              <a:defRPr/>
            </a:pPr>
            <a:r>
              <a:rPr lang="en" sz="1800" b="0" i="0" strike="noStrike" cap="none" baseline="0">
                <a:solidFill>
                  <a:srgbClr val="000000"/>
                </a:solidFill>
                <a:latin typeface="Times New Roman"/>
              </a:rPr>
              <a:t>Extraordinary increase - 11% in February, 10% in October</a:t>
            </a:r>
          </a:p>
          <a:p>
            <a:pPr marL="0" indent="0" algn="just" eaLnBrk="1" hangingPunct="1">
              <a:spcBef>
                <a:spcPts val="800"/>
              </a:spcBef>
              <a:spcAft>
                <a:spcPts val="800"/>
              </a:spcAft>
              <a:buNone/>
              <a:defRPr/>
            </a:pPr>
            <a:endParaRPr lang="sr-Cyrl-RS" sz="2200">
              <a:latin typeface="Times New Roman" pitchFamily="18" charset="0"/>
              <a:cs typeface="Times New Roman" pitchFamily="18" charset="0"/>
            </a:endParaRPr>
          </a:p>
          <a:p>
            <a:pPr marL="533400" lvl="1" indent="-266700" algn="just" eaLnBrk="1" hangingPunct="1">
              <a:spcBef>
                <a:spcPts val="800"/>
              </a:spcBef>
              <a:spcAft>
                <a:spcPts val="800"/>
              </a:spcAft>
              <a:defRPr/>
            </a:pPr>
            <a:endParaRPr lang="sr-Cyrl-RS" sz="17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a:latin typeface="Times New Roman" pitchFamily="18" charset="0"/>
              <a:cs typeface="Times New Roman" pitchFamily="18" charset="0"/>
            </a:endParaRPr>
          </a:p>
          <a:p>
            <a:pPr lvl="1" algn="just" eaLnBrk="1" hangingPunct="1">
              <a:spcBef>
                <a:spcPts val="400"/>
              </a:spcBef>
              <a:spcAft>
                <a:spcPts val="400"/>
              </a:spcAft>
              <a:defRPr/>
            </a:pPr>
            <a:endParaRPr lang="sr-Cyrl-RS" sz="180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14</a:t>
            </a:fld>
            <a:endParaRPr lang="x-none">
              <a:solidFill>
                <a:prstClr val="black">
                  <a:tint val="75000"/>
                </a:prstClr>
              </a:solidFill>
            </a:endParaRPr>
          </a:p>
        </p:txBody>
      </p:sp>
      <p:graphicFrame>
        <p:nvGraphicFramePr>
          <p:cNvPr id="5" name="Chart 4"/>
          <p:cNvGraphicFramePr/>
          <p:nvPr>
            <p:extLst>
              <p:ext uri="{D42A27DB-BD31-4B8C-83A1-F6EECF244321}">
                <p14:modId xmlns:p14="http://schemas.microsoft.com/office/powerpoint/2010/main" val="1677577648"/>
              </p:ext>
            </p:extLst>
          </p:nvPr>
        </p:nvGraphicFramePr>
        <p:xfrm>
          <a:off x="251520" y="836712"/>
          <a:ext cx="8496943"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889613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16632"/>
            <a:ext cx="9144000" cy="720080"/>
          </a:xfrm>
        </p:spPr>
        <p:txBody>
          <a:bodyPr/>
          <a:lstStyle/>
          <a:p>
            <a:pPr eaLnBrk="1" hangingPunct="1"/>
            <a:r>
              <a:rPr lang="en" sz="2800" b="0" i="0" strike="noStrike" cap="none" baseline="0">
                <a:solidFill>
                  <a:srgbClr val="000000"/>
                </a:solidFill>
                <a:latin typeface="Times New Roman"/>
              </a:rPr>
              <a:t>Consolidation of 2014-2017 would not have been possible without the pension cut</a:t>
            </a:r>
          </a:p>
        </p:txBody>
      </p:sp>
      <p:sp>
        <p:nvSpPr>
          <p:cNvPr id="5123" name="Content Placeholder 2"/>
          <p:cNvSpPr>
            <a:spLocks noGrp="1"/>
          </p:cNvSpPr>
          <p:nvPr>
            <p:ph idx="1"/>
          </p:nvPr>
        </p:nvSpPr>
        <p:spPr>
          <a:xfrm>
            <a:off x="179582" y="980728"/>
            <a:ext cx="8928992" cy="5688632"/>
          </a:xfrm>
        </p:spPr>
        <p:txBody>
          <a:bodyPr/>
          <a:lstStyle/>
          <a:p>
            <a:pPr lvl="0" algn="just" eaLnBrk="1" hangingPunct="1">
              <a:spcBef>
                <a:spcPts val="600"/>
              </a:spcBef>
              <a:spcAft>
                <a:spcPts val="600"/>
              </a:spcAft>
              <a:defRPr/>
            </a:pPr>
            <a:r>
              <a:rPr lang="en" sz="2400" b="0" i="0" strike="noStrike" cap="none" baseline="0">
                <a:solidFill>
                  <a:srgbClr val="000000"/>
                </a:solidFill>
                <a:latin typeface="Times New Roman"/>
              </a:rPr>
              <a:t>Pensions are, by far, the largest item on the public expenditure agenda</a:t>
            </a:r>
          </a:p>
          <a:p>
            <a:pPr lvl="1" algn="just" eaLnBrk="1" hangingPunct="1">
              <a:spcBef>
                <a:spcPts val="600"/>
              </a:spcBef>
              <a:spcAft>
                <a:spcPts val="600"/>
              </a:spcAft>
              <a:defRPr/>
            </a:pPr>
            <a:r>
              <a:rPr lang="en" sz="1800" b="0" i="0" strike="noStrike" cap="none" baseline="0">
                <a:solidFill>
                  <a:srgbClr val="000000"/>
                </a:solidFill>
                <a:latin typeface="Times New Roman"/>
              </a:rPr>
              <a:t>Almost twice higher than (net) salaries in the public sector</a:t>
            </a:r>
          </a:p>
          <a:p>
            <a:pPr algn="just" eaLnBrk="1" hangingPunct="1">
              <a:spcBef>
                <a:spcPts val="600"/>
              </a:spcBef>
              <a:spcAft>
                <a:spcPts val="600"/>
              </a:spcAft>
              <a:defRPr/>
            </a:pPr>
            <a:r>
              <a:rPr lang="en" sz="2400" b="0" i="0" strike="noStrike" cap="none" baseline="0">
                <a:solidFill>
                  <a:srgbClr val="000000"/>
                </a:solidFill>
                <a:latin typeface="Times New Roman"/>
              </a:rPr>
              <a:t>After the unjustified raise in 2008, pensions exceeded 14% of GDP</a:t>
            </a:r>
          </a:p>
          <a:p>
            <a:pPr lvl="1" algn="just" eaLnBrk="1" hangingPunct="1">
              <a:spcBef>
                <a:spcPts val="600"/>
              </a:spcBef>
              <a:spcAft>
                <a:spcPts val="600"/>
              </a:spcAft>
              <a:defRPr/>
            </a:pPr>
            <a:r>
              <a:rPr lang="en" sz="1800" b="0" i="0" strike="noStrike" cap="none" baseline="0">
                <a:solidFill>
                  <a:srgbClr val="000000"/>
                </a:solidFill>
                <a:latin typeface="Times New Roman"/>
              </a:rPr>
              <a:t>European average is 10 % of GDP</a:t>
            </a:r>
          </a:p>
          <a:p>
            <a:pPr lvl="1" algn="just" eaLnBrk="1" hangingPunct="1">
              <a:spcBef>
                <a:spcPts val="600"/>
              </a:spcBef>
              <a:spcAft>
                <a:spcPts val="600"/>
              </a:spcAft>
              <a:defRPr/>
            </a:pPr>
            <a:r>
              <a:rPr lang="en" sz="1800" b="0" i="0" strike="noStrike" cap="none" baseline="0">
                <a:solidFill>
                  <a:srgbClr val="000000"/>
                </a:solidFill>
                <a:latin typeface="Times New Roman"/>
              </a:rPr>
              <a:t>Legal limit in Serbia used to be 10 % of GDP, increased to 11 % of GDP in 2014</a:t>
            </a:r>
          </a:p>
          <a:p>
            <a:pPr marL="0" indent="0" algn="just" eaLnBrk="1" hangingPunct="1">
              <a:spcBef>
                <a:spcPts val="600"/>
              </a:spcBef>
              <a:spcAft>
                <a:spcPts val="600"/>
              </a:spcAft>
              <a:buNone/>
              <a:defRPr/>
            </a:pPr>
            <a:r>
              <a:rPr lang="sr-Cyrl-RS" sz="2200">
                <a:solidFill>
                  <a:prstClr val="black"/>
                </a:solidFill>
                <a:latin typeface="Times New Roman" pitchFamily="18" charset="0"/>
                <a:cs typeface="Times New Roman" pitchFamily="18" charset="0"/>
              </a:rPr>
              <a:t>	</a:t>
            </a:r>
          </a:p>
          <a:p>
            <a:pPr marL="0" indent="0" algn="just" eaLnBrk="1" hangingPunct="1">
              <a:spcBef>
                <a:spcPts val="600"/>
              </a:spcBef>
              <a:spcAft>
                <a:spcPts val="600"/>
              </a:spcAft>
              <a:buNone/>
              <a:defRPr/>
            </a:pPr>
            <a:r>
              <a:rPr lang="en" sz="2200" b="0" i="0" strike="noStrike" cap="none" baseline="0">
                <a:solidFill>
                  <a:srgbClr val="000000"/>
                </a:solidFill>
                <a:latin typeface="Times New Roman"/>
              </a:rPr>
              <a:t>	Temporary pension cut was both necessary and justified</a:t>
            </a:r>
          </a:p>
          <a:p>
            <a:pPr algn="just" eaLnBrk="1" hangingPunct="1">
              <a:spcBef>
                <a:spcPts val="600"/>
              </a:spcBef>
              <a:spcAft>
                <a:spcPts val="600"/>
              </a:spcAft>
              <a:defRPr/>
            </a:pPr>
            <a:endParaRPr lang="sr-Latn-BA" sz="2200">
              <a:solidFill>
                <a:prstClr val="black"/>
              </a:solidFill>
              <a:latin typeface="Times New Roman" pitchFamily="18" charset="0"/>
              <a:cs typeface="Times New Roman" pitchFamily="18" charset="0"/>
            </a:endParaRPr>
          </a:p>
          <a:p>
            <a:pPr algn="just" eaLnBrk="1" hangingPunct="1">
              <a:spcBef>
                <a:spcPts val="600"/>
              </a:spcBef>
              <a:spcAft>
                <a:spcPts val="600"/>
              </a:spcAft>
              <a:defRPr/>
            </a:pPr>
            <a:r>
              <a:rPr lang="en" sz="2200" b="0" i="0" strike="noStrike" cap="none" baseline="0">
                <a:solidFill>
                  <a:srgbClr val="000000"/>
                </a:solidFill>
                <a:latin typeface="Times New Roman"/>
              </a:rPr>
              <a:t>The Government opted for a temporary progressive reduction in pensions to avoid a public debt crisis</a:t>
            </a:r>
          </a:p>
          <a:p>
            <a:pPr lvl="1" algn="just" eaLnBrk="1" hangingPunct="1">
              <a:spcBef>
                <a:spcPts val="600"/>
              </a:spcBef>
              <a:spcAft>
                <a:spcPts val="600"/>
              </a:spcAft>
              <a:defRPr/>
            </a:pPr>
            <a:r>
              <a:rPr lang="en" sz="1800" b="0" i="0" strike="noStrike" cap="none" baseline="0">
                <a:solidFill>
                  <a:srgbClr val="000000"/>
                </a:solidFill>
                <a:latin typeface="Times New Roman"/>
              </a:rPr>
              <a:t>22% reduction of pensions exceeding 25,000 dinars, 25% for pensions over 40,000 dinars</a:t>
            </a:r>
          </a:p>
          <a:p>
            <a:pPr marL="0" indent="0" algn="just" eaLnBrk="1" hangingPunct="1">
              <a:spcBef>
                <a:spcPts val="800"/>
              </a:spcBef>
              <a:spcAft>
                <a:spcPts val="800"/>
              </a:spcAft>
              <a:buNone/>
              <a:defRPr/>
            </a:pPr>
            <a:endParaRPr lang="sr-Cyrl-RS" sz="2200">
              <a:latin typeface="Times New Roman" pitchFamily="18" charset="0"/>
              <a:cs typeface="Times New Roman" pitchFamily="18" charset="0"/>
            </a:endParaRPr>
          </a:p>
          <a:p>
            <a:pPr marL="533400" lvl="1" indent="-266700" algn="just" eaLnBrk="1" hangingPunct="1">
              <a:spcBef>
                <a:spcPts val="800"/>
              </a:spcBef>
              <a:spcAft>
                <a:spcPts val="800"/>
              </a:spcAft>
              <a:defRPr/>
            </a:pPr>
            <a:endParaRPr lang="sr-Cyrl-RS" sz="17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a:latin typeface="Times New Roman" pitchFamily="18" charset="0"/>
              <a:cs typeface="Times New Roman" pitchFamily="18" charset="0"/>
            </a:endParaRPr>
          </a:p>
          <a:p>
            <a:pPr lvl="1" algn="just" eaLnBrk="1" hangingPunct="1">
              <a:spcBef>
                <a:spcPts val="400"/>
              </a:spcBef>
              <a:spcAft>
                <a:spcPts val="400"/>
              </a:spcAft>
              <a:defRPr/>
            </a:pPr>
            <a:endParaRPr lang="sr-Cyrl-RS" sz="180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15</a:t>
            </a:fld>
            <a:endParaRPr lang="x-none">
              <a:solidFill>
                <a:prstClr val="black">
                  <a:tint val="75000"/>
                </a:prstClr>
              </a:solidFill>
            </a:endParaRPr>
          </a:p>
        </p:txBody>
      </p:sp>
      <p:sp>
        <p:nvSpPr>
          <p:cNvPr id="2" name="Right Arrow 1"/>
          <p:cNvSpPr/>
          <p:nvPr/>
        </p:nvSpPr>
        <p:spPr>
          <a:xfrm>
            <a:off x="179512" y="4123350"/>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94198259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20080"/>
          </a:xfrm>
        </p:spPr>
        <p:txBody>
          <a:bodyPr/>
          <a:lstStyle/>
          <a:p>
            <a:pPr eaLnBrk="1" hangingPunct="1"/>
            <a:r>
              <a:rPr lang="en" sz="2800" b="0" i="0" strike="noStrike" cap="none" baseline="0">
                <a:solidFill>
                  <a:srgbClr val="000000"/>
                </a:solidFill>
                <a:latin typeface="Times New Roman"/>
              </a:rPr>
              <a:t>Repeal of the Law on Temporary Decrease of Pensions</a:t>
            </a:r>
          </a:p>
        </p:txBody>
      </p:sp>
      <p:sp>
        <p:nvSpPr>
          <p:cNvPr id="5123" name="Content Placeholder 2"/>
          <p:cNvSpPr>
            <a:spLocks noGrp="1"/>
          </p:cNvSpPr>
          <p:nvPr>
            <p:ph idx="1"/>
          </p:nvPr>
        </p:nvSpPr>
        <p:spPr>
          <a:xfrm>
            <a:off x="107504" y="1052736"/>
            <a:ext cx="8928992" cy="5805265"/>
          </a:xfrm>
        </p:spPr>
        <p:txBody>
          <a:bodyPr/>
          <a:lstStyle/>
          <a:p>
            <a:pPr algn="just" eaLnBrk="1" hangingPunct="1">
              <a:spcBef>
                <a:spcPts val="600"/>
              </a:spcBef>
              <a:spcAft>
                <a:spcPts val="600"/>
              </a:spcAft>
              <a:defRPr/>
            </a:pPr>
            <a:r>
              <a:rPr lang="en" sz="2200" b="0" i="0" strike="noStrike" cap="none" baseline="0">
                <a:solidFill>
                  <a:srgbClr val="000000"/>
                </a:solidFill>
                <a:latin typeface="Times New Roman"/>
              </a:rPr>
              <a:t>Fiscal crisis has been avoided and starting from 2018, the Law on Temporary Decrease of Pensions needs to be repealed</a:t>
            </a:r>
          </a:p>
          <a:p>
            <a:pPr marL="457200" lvl="1" indent="0" algn="just" eaLnBrk="1" hangingPunct="1">
              <a:spcBef>
                <a:spcPts val="500"/>
              </a:spcBef>
              <a:spcAft>
                <a:spcPts val="500"/>
              </a:spcAft>
              <a:buNone/>
              <a:defRPr/>
            </a:pPr>
            <a:endParaRPr lang="sr-Cyrl-RS" sz="180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a:latin typeface="Times New Roman" pitchFamily="18" charset="0"/>
              <a:cs typeface="Times New Roman" pitchFamily="18" charset="0"/>
            </a:endParaRPr>
          </a:p>
          <a:p>
            <a:pPr algn="just" eaLnBrk="1" hangingPunct="1">
              <a:spcBef>
                <a:spcPts val="400"/>
              </a:spcBef>
              <a:spcAft>
                <a:spcPts val="400"/>
              </a:spcAft>
              <a:defRPr/>
            </a:pPr>
            <a:r>
              <a:rPr lang="en" sz="2200" b="0" i="0" strike="noStrike" cap="none" baseline="0">
                <a:solidFill>
                  <a:srgbClr val="000000"/>
                </a:solidFill>
                <a:latin typeface="Times New Roman"/>
              </a:rPr>
              <a:t>The pension system of inter-generational solidarity is one of the pillars of society which has been in place in Serbia for almost a century</a:t>
            </a:r>
          </a:p>
          <a:p>
            <a:pPr lvl="1" algn="just" eaLnBrk="1" hangingPunct="1">
              <a:spcBef>
                <a:spcPts val="400"/>
              </a:spcBef>
              <a:spcAft>
                <a:spcPts val="400"/>
              </a:spcAft>
              <a:defRPr/>
            </a:pPr>
            <a:r>
              <a:rPr lang="en" sz="1800" b="0" i="0" strike="noStrike" cap="none" baseline="0">
                <a:solidFill>
                  <a:srgbClr val="000000"/>
                </a:solidFill>
                <a:latin typeface="Times New Roman"/>
              </a:rPr>
              <a:t>It is important to preserve system integrity and restart paying pensions in line with the legislative solutions and amounts paid in contributions</a:t>
            </a:r>
          </a:p>
          <a:p>
            <a:pPr lvl="1" algn="just" eaLnBrk="1" hangingPunct="1">
              <a:spcBef>
                <a:spcPts val="400"/>
              </a:spcBef>
              <a:spcAft>
                <a:spcPts val="400"/>
              </a:spcAft>
              <a:defRPr/>
            </a:pPr>
            <a:r>
              <a:rPr lang="en" sz="1800" b="0" i="0" strike="noStrike" cap="none" baseline="0">
                <a:solidFill>
                  <a:srgbClr val="000000"/>
                </a:solidFill>
                <a:latin typeface="Times New Roman"/>
              </a:rPr>
              <a:t>Prevent any legal challenge starting from 2018</a:t>
            </a:r>
          </a:p>
          <a:p>
            <a:pPr marL="0" indent="0" algn="just" eaLnBrk="1" hangingPunct="1">
              <a:spcBef>
                <a:spcPts val="400"/>
              </a:spcBef>
              <a:spcAft>
                <a:spcPts val="400"/>
              </a:spcAft>
              <a:buNone/>
              <a:defRPr/>
            </a:pPr>
            <a:endParaRPr lang="sr-Cyrl-RS" sz="220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16</a:t>
            </a:fld>
            <a:endParaRPr lang="x-none">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719111467"/>
              </p:ext>
            </p:extLst>
          </p:nvPr>
        </p:nvGraphicFramePr>
        <p:xfrm>
          <a:off x="719573" y="2060848"/>
          <a:ext cx="7704854" cy="1874881"/>
        </p:xfrm>
        <a:graphic>
          <a:graphicData uri="http://schemas.openxmlformats.org/drawingml/2006/table">
            <a:tbl>
              <a:tblPr>
                <a:tableStyleId>{5C22544A-7EE6-4342-B048-85BDC9FD1C3A}</a:tableStyleId>
              </a:tblPr>
              <a:tblGrid>
                <a:gridCol w="1921457">
                  <a:extLst>
                    <a:ext uri="{9D8B030D-6E8A-4147-A177-3AD203B41FA5}">
                      <a16:colId xmlns="" xmlns:a16="http://schemas.microsoft.com/office/drawing/2014/main" val="20000"/>
                    </a:ext>
                  </a:extLst>
                </a:gridCol>
                <a:gridCol w="1750239">
                  <a:extLst>
                    <a:ext uri="{9D8B030D-6E8A-4147-A177-3AD203B41FA5}">
                      <a16:colId xmlns="" xmlns:a16="http://schemas.microsoft.com/office/drawing/2014/main" val="20001"/>
                    </a:ext>
                  </a:extLst>
                </a:gridCol>
                <a:gridCol w="2124947">
                  <a:extLst>
                    <a:ext uri="{9D8B030D-6E8A-4147-A177-3AD203B41FA5}">
                      <a16:colId xmlns="" xmlns:a16="http://schemas.microsoft.com/office/drawing/2014/main" val="20002"/>
                    </a:ext>
                  </a:extLst>
                </a:gridCol>
                <a:gridCol w="1908211">
                  <a:extLst>
                    <a:ext uri="{9D8B030D-6E8A-4147-A177-3AD203B41FA5}">
                      <a16:colId xmlns="" xmlns:a16="http://schemas.microsoft.com/office/drawing/2014/main" val="20003"/>
                    </a:ext>
                  </a:extLst>
                </a:gridCol>
              </a:tblGrid>
              <a:tr h="322699">
                <a:tc>
                  <a:txBody>
                    <a:bodyPr/>
                    <a:lstStyle/>
                    <a:p>
                      <a:pPr algn="ctr" fontAlgn="ctr"/>
                      <a:r>
                        <a:rPr lang="en" sz="1400" b="1" i="0" strike="noStrike" cap="none" baseline="0">
                          <a:solidFill>
                            <a:srgbClr val="000000"/>
                          </a:solidFill>
                          <a:latin typeface="Times New Roman"/>
                        </a:rPr>
                        <a:t>2014</a:t>
                      </a:r>
                    </a:p>
                  </a:txBody>
                  <a:tcPr marL="9525" marR="9525" marT="9525" marB="0" anchor="ctr"/>
                </a:tc>
                <a:tc>
                  <a:txBody>
                    <a:bodyPr/>
                    <a:lstStyle/>
                    <a:p>
                      <a:pPr algn="ctr" fontAlgn="ctr"/>
                      <a:r>
                        <a:rPr lang="en" sz="1400" b="1" i="0" strike="noStrike" cap="none" baseline="0">
                          <a:solidFill>
                            <a:srgbClr val="000000"/>
                          </a:solidFill>
                          <a:latin typeface="Times New Roman"/>
                        </a:rPr>
                        <a:t>2017</a:t>
                      </a:r>
                    </a:p>
                  </a:txBody>
                  <a:tcPr marL="9525" marR="9525" marT="9525" marB="0" anchor="ctr"/>
                </a:tc>
                <a:tc gridSpan="2">
                  <a:txBody>
                    <a:bodyPr/>
                    <a:lstStyle/>
                    <a:p>
                      <a:pPr algn="ctr" fontAlgn="ctr"/>
                      <a:r>
                        <a:rPr lang="en" sz="1400" b="1" i="0" strike="noStrike" cap="none" baseline="0">
                          <a:solidFill>
                            <a:srgbClr val="000000"/>
                          </a:solidFill>
                          <a:latin typeface="Times New Roman"/>
                        </a:rPr>
                        <a:t>2018 - Alternative approaches</a:t>
                      </a:r>
                    </a:p>
                  </a:txBody>
                  <a:tcPr marL="9525" marR="9525" marT="9525" marB="0" anchor="ctr"/>
                </a:tc>
                <a:tc hMerge="1">
                  <a:txBody>
                    <a:bodyPr/>
                    <a:lstStyle/>
                    <a:p>
                      <a:endParaRPr lang="en-US"/>
                    </a:p>
                  </a:txBody>
                  <a:tcPr/>
                </a:tc>
                <a:extLst>
                  <a:ext uri="{0D108BD9-81ED-4DB2-BD59-A6C34878D82A}">
                    <a16:rowId xmlns="" xmlns:a16="http://schemas.microsoft.com/office/drawing/2014/main" val="10000"/>
                  </a:ext>
                </a:extLst>
              </a:tr>
              <a:tr h="584085">
                <a:tc>
                  <a:txBody>
                    <a:bodyPr/>
                    <a:lstStyle/>
                    <a:p>
                      <a:pPr algn="ctr" fontAlgn="ctr"/>
                      <a:r>
                        <a:rPr lang="en" sz="1400" b="0" i="0" strike="noStrike" cap="none" baseline="0">
                          <a:solidFill>
                            <a:srgbClr val="000000"/>
                          </a:solidFill>
                          <a:latin typeface="Times New Roman"/>
                        </a:rPr>
                        <a:t>Prior to the temporary pension decrease</a:t>
                      </a:r>
                    </a:p>
                  </a:txBody>
                  <a:tcPr marL="9525" marR="9525" marT="9525" marB="0" anchor="ctr"/>
                </a:tc>
                <a:tc>
                  <a:txBody>
                    <a:bodyPr/>
                    <a:lstStyle/>
                    <a:p>
                      <a:pPr algn="ctr" fontAlgn="ctr"/>
                      <a:r>
                        <a:rPr lang="en" sz="1400" b="0" i="0" strike="noStrike" cap="none" baseline="0">
                          <a:solidFill>
                            <a:srgbClr val="000000"/>
                          </a:solidFill>
                          <a:latin typeface="Times New Roman"/>
                        </a:rPr>
                        <a:t>Current pension</a:t>
                      </a:r>
                    </a:p>
                  </a:txBody>
                  <a:tcPr marL="9525" marR="9525" marT="9525" marB="0" anchor="ctr"/>
                </a:tc>
                <a:tc>
                  <a:txBody>
                    <a:bodyPr/>
                    <a:lstStyle/>
                    <a:p>
                      <a:pPr algn="ctr" fontAlgn="ctr"/>
                      <a:r>
                        <a:rPr lang="en" sz="1200" b="0" i="0" strike="noStrike" cap="none" baseline="0">
                          <a:solidFill>
                            <a:srgbClr val="000000"/>
                          </a:solidFill>
                          <a:latin typeface="Times New Roman"/>
                        </a:rPr>
                        <a:t>A - Repealing the temporary cut</a:t>
                      </a:r>
                    </a:p>
                  </a:txBody>
                  <a:tcPr marL="9525" marR="9525" marT="9525" marB="0" anchor="ctr"/>
                </a:tc>
                <a:tc>
                  <a:txBody>
                    <a:bodyPr/>
                    <a:lstStyle/>
                    <a:p>
                      <a:pPr algn="ctr" fontAlgn="ctr"/>
                      <a:r>
                        <a:rPr lang="en" sz="1200" b="0" i="0" strike="noStrike" cap="none" baseline="0">
                          <a:solidFill>
                            <a:srgbClr val="000000"/>
                          </a:solidFill>
                          <a:latin typeface="Times New Roman"/>
                        </a:rPr>
                        <a:t>B - Linear increase by 5%</a:t>
                      </a:r>
                    </a:p>
                  </a:txBody>
                  <a:tcPr marL="9525" marR="9525" marT="9525" marB="0" anchor="ctr"/>
                </a:tc>
                <a:extLst>
                  <a:ext uri="{0D108BD9-81ED-4DB2-BD59-A6C34878D82A}">
                    <a16:rowId xmlns="" xmlns:a16="http://schemas.microsoft.com/office/drawing/2014/main" val="10001"/>
                  </a:ext>
                </a:extLst>
              </a:tr>
              <a:tr h="322699">
                <a:tc>
                  <a:txBody>
                    <a:bodyPr/>
                    <a:lstStyle/>
                    <a:p>
                      <a:pPr algn="ctr" fontAlgn="b"/>
                      <a:r>
                        <a:rPr lang="en" sz="1400" b="0" i="0" strike="noStrike" cap="none" baseline="0">
                          <a:solidFill>
                            <a:srgbClr val="000000"/>
                          </a:solidFill>
                          <a:latin typeface="Times New Roman"/>
                        </a:rPr>
                        <a:t>60,000</a:t>
                      </a:r>
                    </a:p>
                  </a:txBody>
                  <a:tcPr marL="9525" marR="9525" marT="9525" marB="0" anchor="b"/>
                </a:tc>
                <a:tc>
                  <a:txBody>
                    <a:bodyPr/>
                    <a:lstStyle/>
                    <a:p>
                      <a:pPr algn="ctr" fontAlgn="b"/>
                      <a:r>
                        <a:rPr lang="en" sz="1400" b="0" i="0" strike="noStrike" cap="none" baseline="0">
                          <a:solidFill>
                            <a:srgbClr val="000000"/>
                          </a:solidFill>
                          <a:latin typeface="Times New Roman"/>
                        </a:rPr>
                        <a:t>53,046</a:t>
                      </a:r>
                    </a:p>
                  </a:txBody>
                  <a:tcPr marL="9525" marR="9525" marT="9525" marB="0" anchor="b"/>
                </a:tc>
                <a:tc>
                  <a:txBody>
                    <a:bodyPr/>
                    <a:lstStyle/>
                    <a:p>
                      <a:pPr algn="ctr" fontAlgn="b"/>
                      <a:r>
                        <a:rPr lang="en" sz="1400" b="0" i="0" strike="noStrike" cap="none" baseline="0">
                          <a:solidFill>
                            <a:srgbClr val="000000"/>
                          </a:solidFill>
                          <a:latin typeface="Times New Roman"/>
                        </a:rPr>
                        <a:t>61,661</a:t>
                      </a:r>
                    </a:p>
                  </a:txBody>
                  <a:tcPr marL="9525" marR="9525" marT="9525" marB="0" anchor="b"/>
                </a:tc>
                <a:tc>
                  <a:txBody>
                    <a:bodyPr/>
                    <a:lstStyle/>
                    <a:p>
                      <a:pPr algn="ctr" fontAlgn="b"/>
                      <a:r>
                        <a:rPr lang="en" sz="1400" b="0" i="0" strike="noStrike" cap="none" baseline="0">
                          <a:solidFill>
                            <a:srgbClr val="000000"/>
                          </a:solidFill>
                          <a:latin typeface="Times New Roman"/>
                        </a:rPr>
                        <a:t>55,698</a:t>
                      </a:r>
                    </a:p>
                  </a:txBody>
                  <a:tcPr marL="9525" marR="9525" marT="9525" marB="0" anchor="b"/>
                </a:tc>
                <a:extLst>
                  <a:ext uri="{0D108BD9-81ED-4DB2-BD59-A6C34878D82A}">
                    <a16:rowId xmlns="" xmlns:a16="http://schemas.microsoft.com/office/drawing/2014/main" val="10002"/>
                  </a:ext>
                </a:extLst>
              </a:tr>
              <a:tr h="322699">
                <a:tc>
                  <a:txBody>
                    <a:bodyPr/>
                    <a:lstStyle/>
                    <a:p>
                      <a:pPr algn="ctr" fontAlgn="b"/>
                      <a:r>
                        <a:rPr lang="en" sz="1400" b="0" i="0" strike="noStrike" cap="none" baseline="0">
                          <a:solidFill>
                            <a:srgbClr val="000000"/>
                          </a:solidFill>
                          <a:latin typeface="Times New Roman"/>
                        </a:rPr>
                        <a:t>40,000</a:t>
                      </a:r>
                    </a:p>
                  </a:txBody>
                  <a:tcPr marL="9525" marR="9525" marT="9525" marB="0" anchor="b"/>
                </a:tc>
                <a:tc>
                  <a:txBody>
                    <a:bodyPr/>
                    <a:lstStyle/>
                    <a:p>
                      <a:pPr algn="ctr" fontAlgn="b"/>
                      <a:r>
                        <a:rPr lang="en" sz="1400" b="0" i="0" strike="noStrike" cap="none" baseline="0">
                          <a:solidFill>
                            <a:srgbClr val="000000"/>
                          </a:solidFill>
                          <a:latin typeface="Times New Roman"/>
                        </a:rPr>
                        <a:t>37,631</a:t>
                      </a:r>
                    </a:p>
                  </a:txBody>
                  <a:tcPr marL="9525" marR="9525" marT="9525" marB="0" anchor="b"/>
                </a:tc>
                <a:tc>
                  <a:txBody>
                    <a:bodyPr/>
                    <a:lstStyle/>
                    <a:p>
                      <a:pPr algn="ctr" fontAlgn="b"/>
                      <a:r>
                        <a:rPr lang="en" sz="1400" b="0" i="0" strike="noStrike" cap="none" baseline="0">
                          <a:solidFill>
                            <a:srgbClr val="000000"/>
                          </a:solidFill>
                          <a:latin typeface="Times New Roman"/>
                        </a:rPr>
                        <a:t>41,108</a:t>
                      </a:r>
                    </a:p>
                  </a:txBody>
                  <a:tcPr marL="9525" marR="9525" marT="9525" marB="0" anchor="b"/>
                </a:tc>
                <a:tc>
                  <a:txBody>
                    <a:bodyPr/>
                    <a:lstStyle/>
                    <a:p>
                      <a:pPr algn="ctr" fontAlgn="b"/>
                      <a:r>
                        <a:rPr lang="en" sz="1400" b="0" i="0" strike="noStrike" cap="none" baseline="0">
                          <a:solidFill>
                            <a:srgbClr val="000000"/>
                          </a:solidFill>
                          <a:latin typeface="Times New Roman"/>
                        </a:rPr>
                        <a:t>39,512</a:t>
                      </a:r>
                    </a:p>
                  </a:txBody>
                  <a:tcPr marL="9525" marR="9525" marT="9525" marB="0" anchor="b"/>
                </a:tc>
                <a:extLst>
                  <a:ext uri="{0D108BD9-81ED-4DB2-BD59-A6C34878D82A}">
                    <a16:rowId xmlns="" xmlns:a16="http://schemas.microsoft.com/office/drawing/2014/main" val="10003"/>
                  </a:ext>
                </a:extLst>
              </a:tr>
              <a:tr h="322699">
                <a:tc>
                  <a:txBody>
                    <a:bodyPr/>
                    <a:lstStyle/>
                    <a:p>
                      <a:pPr algn="ctr" fontAlgn="b"/>
                      <a:r>
                        <a:rPr lang="en" sz="1400" b="0" i="0" strike="noStrike" cap="none" baseline="0">
                          <a:solidFill>
                            <a:srgbClr val="000000"/>
                          </a:solidFill>
                          <a:latin typeface="Times New Roman"/>
                        </a:rPr>
                        <a:t>20,000</a:t>
                      </a:r>
                    </a:p>
                  </a:txBody>
                  <a:tcPr marL="9525" marR="9525" marT="9525" marB="0" anchor="b"/>
                </a:tc>
                <a:tc>
                  <a:txBody>
                    <a:bodyPr/>
                    <a:lstStyle/>
                    <a:p>
                      <a:pPr algn="ctr" fontAlgn="b"/>
                      <a:r>
                        <a:rPr lang="en" sz="1400" b="0" i="0" strike="noStrike" cap="none" baseline="0">
                          <a:solidFill>
                            <a:srgbClr val="000000"/>
                          </a:solidFill>
                          <a:latin typeface="Times New Roman"/>
                        </a:rPr>
                        <a:t>20,554</a:t>
                      </a:r>
                    </a:p>
                  </a:txBody>
                  <a:tcPr marL="9525" marR="9525" marT="9525" marB="0" anchor="b"/>
                </a:tc>
                <a:tc>
                  <a:txBody>
                    <a:bodyPr/>
                    <a:lstStyle/>
                    <a:p>
                      <a:pPr algn="ctr" fontAlgn="b"/>
                      <a:r>
                        <a:rPr lang="en" sz="1400" b="0" i="0" strike="noStrike" cap="none" baseline="0">
                          <a:solidFill>
                            <a:srgbClr val="000000"/>
                          </a:solidFill>
                          <a:latin typeface="Times New Roman"/>
                        </a:rPr>
                        <a:t>20,554</a:t>
                      </a:r>
                    </a:p>
                  </a:txBody>
                  <a:tcPr marL="9525" marR="9525" marT="9525" marB="0" anchor="b"/>
                </a:tc>
                <a:tc>
                  <a:txBody>
                    <a:bodyPr/>
                    <a:lstStyle/>
                    <a:p>
                      <a:pPr algn="ctr" fontAlgn="b"/>
                      <a:r>
                        <a:rPr lang="en" sz="1400" b="0" i="0" strike="noStrike" cap="none" baseline="0">
                          <a:solidFill>
                            <a:srgbClr val="000000"/>
                          </a:solidFill>
                          <a:latin typeface="Times New Roman"/>
                        </a:rPr>
                        <a:t>21,581</a:t>
                      </a:r>
                    </a:p>
                  </a:txBody>
                  <a:tcPr marL="9525" marR="9525" marT="9525" marB="0" anchor="b"/>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76001814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 sz="2800" b="0" i="0" strike="noStrike" cap="none" baseline="0">
                <a:solidFill>
                  <a:srgbClr val="000000"/>
                </a:solidFill>
                <a:latin typeface="Times New Roman"/>
              </a:rPr>
              <a:t>Low deficit and decreasing debt: “lock in” the achieved result in the next 5 to 7 years </a:t>
            </a:r>
          </a:p>
        </p:txBody>
      </p:sp>
      <p:sp>
        <p:nvSpPr>
          <p:cNvPr id="3" name="Content Placeholder 2"/>
          <p:cNvSpPr>
            <a:spLocks noGrp="1"/>
          </p:cNvSpPr>
          <p:nvPr>
            <p:ph idx="1"/>
          </p:nvPr>
        </p:nvSpPr>
        <p:spPr>
          <a:xfrm>
            <a:off x="179512" y="1484784"/>
            <a:ext cx="8784976" cy="4925144"/>
          </a:xfrm>
        </p:spPr>
        <p:txBody>
          <a:bodyPr/>
          <a:lstStyle/>
          <a:p>
            <a:pPr>
              <a:spcBef>
                <a:spcPts val="1000"/>
              </a:spcBef>
              <a:spcAft>
                <a:spcPts val="1000"/>
              </a:spcAft>
            </a:pPr>
            <a:r>
              <a:rPr lang="en" sz="2300" b="0" i="0" strike="noStrike" cap="none" baseline="0" dirty="0">
                <a:solidFill>
                  <a:srgbClr val="000000"/>
                </a:solidFill>
                <a:latin typeface="Times New Roman"/>
              </a:rPr>
              <a:t>The Budget and the Strategy plan for a practically balanced budget in 2018, as well as in 2019 and 2020: good, sustainable - set it as the new baseline (at least for 5 to 7 years)</a:t>
            </a:r>
          </a:p>
          <a:p>
            <a:pPr>
              <a:spcBef>
                <a:spcPts val="1000"/>
              </a:spcBef>
              <a:spcAft>
                <a:spcPts val="1000"/>
              </a:spcAft>
            </a:pPr>
            <a:r>
              <a:rPr lang="en" sz="2300" b="0" i="0" strike="noStrike" cap="none" baseline="0" dirty="0">
                <a:solidFill>
                  <a:srgbClr val="000000"/>
                </a:solidFill>
                <a:latin typeface="Times New Roman"/>
              </a:rPr>
              <a:t>Within this framework, expenditures for salaries and pensions may grow in the years to come, but at most up to the level </a:t>
            </a:r>
            <a:r>
              <a:rPr lang="en" sz="2300" b="0" i="0" strike="noStrike" cap="none" baseline="0" dirty="0" smtClean="0">
                <a:solidFill>
                  <a:srgbClr val="000000"/>
                </a:solidFill>
                <a:latin typeface="Times New Roman"/>
              </a:rPr>
              <a:t>of</a:t>
            </a:r>
            <a:r>
              <a:rPr lang="sr-Latn-RS" sz="2300" b="0" i="0" strike="noStrike" cap="none" baseline="0" dirty="0" smtClean="0">
                <a:solidFill>
                  <a:srgbClr val="000000"/>
                </a:solidFill>
                <a:latin typeface="Times New Roman"/>
              </a:rPr>
              <a:t> </a:t>
            </a:r>
            <a:r>
              <a:rPr lang="sr-Latn-RS" sz="2300" b="0" i="0" strike="noStrike" cap="none" baseline="0" dirty="0" smtClean="0">
                <a:latin typeface="Times New Roman"/>
              </a:rPr>
              <a:t>nominal GDP </a:t>
            </a:r>
            <a:r>
              <a:rPr lang="en-US" sz="2300" b="0" i="0" strike="noStrike" cap="none" baseline="0" dirty="0" smtClean="0">
                <a:latin typeface="Times New Roman"/>
              </a:rPr>
              <a:t>growth</a:t>
            </a:r>
            <a:r>
              <a:rPr lang="en" sz="2300" b="0" i="0" strike="noStrike" cap="none" baseline="0" dirty="0" smtClean="0">
                <a:solidFill>
                  <a:srgbClr val="000000"/>
                </a:solidFill>
                <a:latin typeface="Times New Roman"/>
              </a:rPr>
              <a:t> </a:t>
            </a:r>
            <a:endParaRPr lang="sr-Latn-BA" sz="2300" b="0" i="0" strike="noStrike" cap="none" baseline="0" dirty="0" smtClean="0">
              <a:solidFill>
                <a:srgbClr val="000000"/>
              </a:solidFill>
              <a:latin typeface="Times New Roman"/>
            </a:endParaRPr>
          </a:p>
          <a:p>
            <a:pPr>
              <a:spcBef>
                <a:spcPts val="1000"/>
              </a:spcBef>
              <a:spcAft>
                <a:spcPts val="1000"/>
              </a:spcAft>
            </a:pPr>
            <a:r>
              <a:rPr lang="en" sz="2300" b="0" i="0" strike="noStrike" cap="none" baseline="0" dirty="0" smtClean="0">
                <a:solidFill>
                  <a:srgbClr val="000000"/>
                </a:solidFill>
                <a:latin typeface="Times New Roman"/>
              </a:rPr>
              <a:t>There </a:t>
            </a:r>
            <a:r>
              <a:rPr lang="en" sz="2300" b="0" i="0" strike="noStrike" cap="none" baseline="0" dirty="0">
                <a:solidFill>
                  <a:srgbClr val="000000"/>
                </a:solidFill>
                <a:latin typeface="Times New Roman"/>
              </a:rPr>
              <a:t>is room for a significant increase of public investments and, possibly, for tax cuts</a:t>
            </a:r>
          </a:p>
          <a:p>
            <a:pPr>
              <a:spcBef>
                <a:spcPts val="1000"/>
              </a:spcBef>
              <a:spcAft>
                <a:spcPts val="1000"/>
              </a:spcAft>
            </a:pPr>
            <a:r>
              <a:rPr lang="en" sz="2300" b="0" i="0" strike="noStrike" cap="none" baseline="0" dirty="0">
                <a:solidFill>
                  <a:srgbClr val="000000"/>
                </a:solidFill>
                <a:latin typeface="Times New Roman"/>
              </a:rPr>
              <a:t>Necessary requirements:</a:t>
            </a:r>
          </a:p>
          <a:p>
            <a:pPr lvl="1">
              <a:spcBef>
                <a:spcPts val="1000"/>
              </a:spcBef>
              <a:spcAft>
                <a:spcPts val="1000"/>
              </a:spcAft>
            </a:pPr>
            <a:r>
              <a:rPr lang="en" sz="1900" b="0" i="0" strike="noStrike" cap="none" baseline="0" dirty="0">
                <a:solidFill>
                  <a:srgbClr val="000000"/>
                </a:solidFill>
                <a:latin typeface="Times New Roman"/>
              </a:rPr>
              <a:t>Resolve the issues of public and state-owned enterprises (RTB Bor, EPS...)</a:t>
            </a:r>
          </a:p>
          <a:p>
            <a:pPr lvl="1">
              <a:spcBef>
                <a:spcPts val="1000"/>
              </a:spcBef>
              <a:spcAft>
                <a:spcPts val="1000"/>
              </a:spcAft>
            </a:pPr>
            <a:r>
              <a:rPr lang="en" sz="1900" b="0" i="0" strike="noStrike" cap="none" baseline="0" dirty="0">
                <a:solidFill>
                  <a:srgbClr val="000000"/>
                </a:solidFill>
                <a:latin typeface="Times New Roman"/>
              </a:rPr>
              <a:t>Get the local public finance in order</a:t>
            </a:r>
          </a:p>
        </p:txBody>
      </p:sp>
      <p:sp>
        <p:nvSpPr>
          <p:cNvPr id="4" name="Slide Number Placeholder 3"/>
          <p:cNvSpPr>
            <a:spLocks noGrp="1"/>
          </p:cNvSpPr>
          <p:nvPr>
            <p:ph type="sldNum" sz="quarter" idx="12"/>
          </p:nvPr>
        </p:nvSpPr>
        <p:spPr/>
        <p:txBody>
          <a:bodyPr/>
          <a:lstStyle/>
          <a:p>
            <a:pPr>
              <a:defRPr/>
            </a:pPr>
            <a:fld id="{B1AA297B-0EE4-435C-A24C-768B16B112E6}" type="slidenum">
              <a:rPr lang="x-none" smtClean="0">
                <a:solidFill>
                  <a:prstClr val="black">
                    <a:tint val="75000"/>
                  </a:prstClr>
                </a:solidFill>
              </a:rPr>
              <a:pPr>
                <a:defRPr/>
              </a:pPr>
              <a:t>2</a:t>
            </a:fld>
            <a:endParaRPr lang="x-none">
              <a:solidFill>
                <a:prstClr val="black">
                  <a:tint val="75000"/>
                </a:prstClr>
              </a:solidFill>
            </a:endParaRPr>
          </a:p>
        </p:txBody>
      </p:sp>
    </p:spTree>
    <p:extLst>
      <p:ext uri="{BB962C8B-B14F-4D97-AF65-F5344CB8AC3E}">
        <p14:creationId xmlns:p14="http://schemas.microsoft.com/office/powerpoint/2010/main" val="316842637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79512" y="116632"/>
            <a:ext cx="8821737" cy="620688"/>
          </a:xfrm>
        </p:spPr>
        <p:txBody>
          <a:bodyPr/>
          <a:lstStyle/>
          <a:p>
            <a:pPr eaLnBrk="1" hangingPunct="1"/>
            <a:r>
              <a:rPr lang="en" sz="3000" b="0" i="0" strike="noStrike" cap="none" baseline="0">
                <a:solidFill>
                  <a:srgbClr val="000000"/>
                </a:solidFill>
                <a:latin typeface="Times New Roman"/>
              </a:rPr>
              <a:t>Low deficit and decreasing debt - foundation of sustainable public finance and economic growth  </a:t>
            </a:r>
          </a:p>
        </p:txBody>
      </p:sp>
      <p:sp>
        <p:nvSpPr>
          <p:cNvPr id="5123" name="Content Placeholder 2"/>
          <p:cNvSpPr>
            <a:spLocks noGrp="1"/>
          </p:cNvSpPr>
          <p:nvPr>
            <p:ph idx="1"/>
          </p:nvPr>
        </p:nvSpPr>
        <p:spPr>
          <a:xfrm>
            <a:off x="107504" y="1045245"/>
            <a:ext cx="8846461" cy="5812755"/>
          </a:xfrm>
        </p:spPr>
        <p:txBody>
          <a:bodyPr/>
          <a:lstStyle/>
          <a:p>
            <a:pPr algn="just" eaLnBrk="1" hangingPunct="1">
              <a:spcBef>
                <a:spcPts val="600"/>
              </a:spcBef>
              <a:spcAft>
                <a:spcPts val="700"/>
              </a:spcAft>
              <a:defRPr/>
            </a:pPr>
            <a:r>
              <a:rPr lang="en" sz="2200" b="0" i="0" strike="noStrike" cap="none" baseline="0" dirty="0">
                <a:solidFill>
                  <a:srgbClr val="000000"/>
                </a:solidFill>
                <a:latin typeface="Times New Roman"/>
              </a:rPr>
              <a:t>Budget Proposal for 2018 envisages a low fiscal deficit of 0.7 % of GDP - </a:t>
            </a:r>
            <a:r>
              <a:rPr lang="sr-Latn-RS" sz="2200" b="0" i="0" strike="noStrike" cap="none" baseline="0" dirty="0" smtClean="0">
                <a:latin typeface="Times New Roman"/>
              </a:rPr>
              <a:t>which is </a:t>
            </a:r>
            <a:r>
              <a:rPr lang="en" sz="2200" b="0" i="0" strike="noStrike" cap="none" baseline="0" dirty="0" smtClean="0">
                <a:solidFill>
                  <a:srgbClr val="000000"/>
                </a:solidFill>
                <a:latin typeface="Times New Roman"/>
              </a:rPr>
              <a:t>a </a:t>
            </a:r>
            <a:r>
              <a:rPr lang="en" sz="2200" b="0" i="0" strike="noStrike" cap="none" baseline="0" dirty="0">
                <a:solidFill>
                  <a:srgbClr val="000000"/>
                </a:solidFill>
                <a:latin typeface="Times New Roman"/>
              </a:rPr>
              <a:t>good and plausible objective</a:t>
            </a:r>
          </a:p>
          <a:p>
            <a:pPr lvl="1" algn="just" eaLnBrk="1" hangingPunct="1">
              <a:spcBef>
                <a:spcPts val="600"/>
              </a:spcBef>
              <a:spcAft>
                <a:spcPts val="700"/>
              </a:spcAft>
              <a:defRPr/>
            </a:pPr>
            <a:r>
              <a:rPr lang="en" sz="1700" b="0" i="0" strike="noStrike" cap="none" baseline="0" dirty="0">
                <a:solidFill>
                  <a:srgbClr val="000000"/>
                </a:solidFill>
                <a:latin typeface="Times New Roman"/>
              </a:rPr>
              <a:t>Budget Proposal is credible: revenue and expenditure forecasts are realistic, the achieved result could be even better - balanced budget. </a:t>
            </a:r>
          </a:p>
          <a:p>
            <a:pPr marL="342900" lvl="1" indent="-342900" algn="just" eaLnBrk="1" hangingPunct="1">
              <a:spcBef>
                <a:spcPts val="600"/>
              </a:spcBef>
              <a:spcAft>
                <a:spcPts val="700"/>
              </a:spcAft>
              <a:buFont typeface="Arial" charset="0"/>
              <a:buChar char="•"/>
              <a:defRPr/>
            </a:pPr>
            <a:r>
              <a:rPr lang="en" sz="2200" b="0" i="0" strike="noStrike" cap="none" baseline="0" dirty="0">
                <a:solidFill>
                  <a:srgbClr val="000000"/>
                </a:solidFill>
                <a:latin typeface="Times New Roman"/>
              </a:rPr>
              <a:t> In the Fiscal Strategy, the government envisages a fiscal deficit at a desirable and sustainable level of 0.5 % of GDP for 2019 and 2020 </a:t>
            </a:r>
          </a:p>
          <a:p>
            <a:pPr lvl="1" algn="just" eaLnBrk="1" hangingPunct="1">
              <a:spcBef>
                <a:spcPts val="600"/>
              </a:spcBef>
              <a:spcAft>
                <a:spcPts val="700"/>
              </a:spcAft>
              <a:defRPr/>
            </a:pPr>
            <a:r>
              <a:rPr lang="en" sz="1700" b="0" i="0" strike="noStrike" cap="none" baseline="0" dirty="0">
                <a:solidFill>
                  <a:srgbClr val="000000"/>
                </a:solidFill>
                <a:latin typeface="Times New Roman"/>
              </a:rPr>
              <a:t>It allows for a sufficiently quick public debt decrease (by over 2 pp of GDP per year) - from about 65% in 2017 to below 60 % of GDP in 2020.</a:t>
            </a:r>
          </a:p>
          <a:p>
            <a:pPr lvl="1" algn="just" eaLnBrk="1" hangingPunct="1">
              <a:spcBef>
                <a:spcPts val="600"/>
              </a:spcBef>
              <a:spcAft>
                <a:spcPts val="700"/>
              </a:spcAft>
              <a:defRPr/>
            </a:pPr>
            <a:r>
              <a:rPr lang="en" sz="1700" b="0" i="0" strike="noStrike" cap="none" baseline="0" dirty="0">
                <a:solidFill>
                  <a:srgbClr val="000000"/>
                </a:solidFill>
                <a:latin typeface="Times New Roman"/>
              </a:rPr>
              <a:t>Reaching a safe level of public debt, under 50 % of GDP (CEE average) will still take 7 years (not before 2024).</a:t>
            </a:r>
          </a:p>
          <a:p>
            <a:pPr algn="just" eaLnBrk="1" hangingPunct="1">
              <a:spcBef>
                <a:spcPts val="600"/>
              </a:spcBef>
              <a:spcAft>
                <a:spcPts val="700"/>
              </a:spcAft>
              <a:defRPr/>
            </a:pPr>
            <a:r>
              <a:rPr lang="en" sz="2200" b="0" i="0" strike="noStrike" cap="none" baseline="0" dirty="0">
                <a:solidFill>
                  <a:srgbClr val="000000"/>
                </a:solidFill>
                <a:latin typeface="Times New Roman"/>
              </a:rPr>
              <a:t>Permanent adoption of a debt decrease </a:t>
            </a:r>
            <a:r>
              <a:rPr lang="en" sz="2200" b="0" i="0" strike="noStrike" cap="none" baseline="0" dirty="0" smtClean="0">
                <a:solidFill>
                  <a:srgbClr val="000000"/>
                </a:solidFill>
                <a:latin typeface="Times New Roman"/>
              </a:rPr>
              <a:t>policy</a:t>
            </a:r>
            <a:r>
              <a:rPr lang="sr-Latn-RS" sz="2200" b="0" i="0" strike="noStrike" cap="none" baseline="0" dirty="0" smtClean="0">
                <a:solidFill>
                  <a:srgbClr val="000000"/>
                </a:solidFill>
                <a:latin typeface="Times New Roman"/>
              </a:rPr>
              <a:t> </a:t>
            </a:r>
            <a:r>
              <a:rPr lang="en-US" sz="2200" b="0" i="0" strike="noStrike" cap="none" baseline="0" dirty="0" smtClean="0">
                <a:latin typeface="Times New Roman"/>
              </a:rPr>
              <a:t>will:</a:t>
            </a:r>
          </a:p>
          <a:p>
            <a:pPr lvl="1" algn="just" eaLnBrk="1" hangingPunct="1">
              <a:spcBef>
                <a:spcPts val="600"/>
              </a:spcBef>
              <a:spcAft>
                <a:spcPts val="700"/>
              </a:spcAft>
              <a:defRPr/>
            </a:pPr>
            <a:r>
              <a:rPr lang="en" sz="1700" b="0" i="0" strike="noStrike" cap="none" baseline="0" dirty="0" smtClean="0">
                <a:solidFill>
                  <a:srgbClr val="000000"/>
                </a:solidFill>
                <a:latin typeface="Times New Roman"/>
              </a:rPr>
              <a:t>Lead </a:t>
            </a:r>
            <a:r>
              <a:rPr lang="en" sz="1700" b="0" i="0" strike="noStrike" cap="none" baseline="0" dirty="0">
                <a:solidFill>
                  <a:srgbClr val="000000"/>
                </a:solidFill>
                <a:latin typeface="Times New Roman"/>
              </a:rPr>
              <a:t>to economic growth: country risk drops, government gets more favourable interest rates (which then spreads to the economy), higher economic investments, greater economic growth</a:t>
            </a:r>
          </a:p>
          <a:p>
            <a:pPr lvl="1" algn="just" eaLnBrk="1" hangingPunct="1">
              <a:spcBef>
                <a:spcPts val="600"/>
              </a:spcBef>
              <a:spcAft>
                <a:spcPts val="700"/>
              </a:spcAft>
              <a:defRPr/>
            </a:pPr>
            <a:r>
              <a:rPr lang="en" sz="1700" b="0" i="0" strike="noStrike" cap="none" baseline="0" dirty="0" smtClean="0">
                <a:solidFill>
                  <a:srgbClr val="000000"/>
                </a:solidFill>
                <a:latin typeface="Times New Roman"/>
              </a:rPr>
              <a:t>Preven</a:t>
            </a:r>
            <a:r>
              <a:rPr lang="sr-Latn-BA" sz="1700" b="0" i="0" strike="noStrike" cap="none" baseline="0" dirty="0" smtClean="0">
                <a:solidFill>
                  <a:srgbClr val="000000"/>
                </a:solidFill>
                <a:latin typeface="Times New Roman"/>
              </a:rPr>
              <a:t>t</a:t>
            </a:r>
            <a:r>
              <a:rPr lang="en" sz="1700" b="0" i="0" strike="noStrike" cap="none" baseline="0" dirty="0" smtClean="0">
                <a:solidFill>
                  <a:srgbClr val="000000"/>
                </a:solidFill>
                <a:latin typeface="Times New Roman"/>
              </a:rPr>
              <a:t> </a:t>
            </a:r>
            <a:r>
              <a:rPr lang="en" sz="1700" b="0" i="0" strike="noStrike" cap="none" baseline="0" dirty="0">
                <a:solidFill>
                  <a:srgbClr val="000000"/>
                </a:solidFill>
                <a:latin typeface="Times New Roman"/>
              </a:rPr>
              <a:t>the eruption of a new public finance crisis</a:t>
            </a: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lvl="1" algn="just" eaLnBrk="1" hangingPunct="1">
              <a:spcBef>
                <a:spcPts val="400"/>
              </a:spcBef>
              <a:spcAft>
                <a:spcPts val="400"/>
              </a:spcAft>
              <a:defRPr/>
            </a:pPr>
            <a:endParaRPr lang="sr-Cyrl-RS" sz="1800" dirty="0">
              <a:latin typeface="Times New Roman" pitchFamily="18" charset="0"/>
              <a:cs typeface="Times New Roman" pitchFamily="18" charset="0"/>
            </a:endParaRPr>
          </a:p>
          <a:p>
            <a:pPr algn="just" eaLnBrk="1" hangingPunct="1">
              <a:spcBef>
                <a:spcPts val="300"/>
              </a:spcBef>
              <a:spcAft>
                <a:spcPts val="200"/>
              </a:spcAft>
              <a:defRPr/>
            </a:pPr>
            <a:endParaRPr lang="sr-Cyrl-RS" sz="2200" dirty="0">
              <a:latin typeface="Times New Roman" pitchFamily="18" charset="0"/>
              <a:cs typeface="Times New Roman" pitchFamily="18" charset="0"/>
            </a:endParaRPr>
          </a:p>
          <a:p>
            <a:pPr marL="457200" indent="-457200" algn="just" eaLnBrk="1" hangingPunct="1">
              <a:spcBef>
                <a:spcPts val="300"/>
              </a:spcBef>
              <a:spcAft>
                <a:spcPts val="200"/>
              </a:spcAft>
              <a:buFont typeface="+mj-lt"/>
              <a:buAutoNum type="arabicParenR"/>
              <a:defRPr/>
            </a:pPr>
            <a:endParaRPr lang="sr-Cyrl-RS" sz="2000" dirty="0">
              <a:latin typeface="Times New Roman" pitchFamily="18" charset="0"/>
              <a:cs typeface="Times New Roman" pitchFamily="18" charset="0"/>
            </a:endParaRPr>
          </a:p>
          <a:p>
            <a:pPr marL="0" indent="0" algn="just" eaLnBrk="1" hangingPunct="1">
              <a:spcBef>
                <a:spcPts val="300"/>
              </a:spcBef>
              <a:spcAft>
                <a:spcPts val="200"/>
              </a:spcAft>
              <a:buNone/>
              <a:defRPr/>
            </a:pPr>
            <a:r>
              <a:rPr lang="sr-Cyrl-RS" sz="2000" dirty="0">
                <a:latin typeface="Times New Roman" pitchFamily="18" charset="0"/>
                <a:cs typeface="Times New Roman" pitchFamily="18" charset="0"/>
              </a:rPr>
              <a:t> </a:t>
            </a: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3</a:t>
            </a:fld>
            <a:endParaRPr lang="x-none">
              <a:solidFill>
                <a:prstClr val="black">
                  <a:tint val="75000"/>
                </a:prstClr>
              </a:solidFill>
            </a:endParaRPr>
          </a:p>
        </p:txBody>
      </p:sp>
    </p:spTree>
    <p:extLst>
      <p:ext uri="{BB962C8B-B14F-4D97-AF65-F5344CB8AC3E}">
        <p14:creationId xmlns:p14="http://schemas.microsoft.com/office/powerpoint/2010/main" val="264381533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44624"/>
            <a:ext cx="9144000" cy="648072"/>
          </a:xfrm>
        </p:spPr>
        <p:txBody>
          <a:bodyPr/>
          <a:lstStyle/>
          <a:p>
            <a:pPr eaLnBrk="1" hangingPunct="1"/>
            <a:r>
              <a:rPr lang="sr-Latn-BA" sz="3000" b="0" i="0" strike="noStrike" cap="none" baseline="0" dirty="0" smtClean="0">
                <a:solidFill>
                  <a:srgbClr val="000000"/>
                </a:solidFill>
                <a:latin typeface="Times New Roman"/>
              </a:rPr>
              <a:t>F</a:t>
            </a:r>
            <a:r>
              <a:rPr lang="en" sz="3000" b="0" i="0" strike="noStrike" cap="none" baseline="0" dirty="0" smtClean="0">
                <a:solidFill>
                  <a:srgbClr val="000000"/>
                </a:solidFill>
                <a:latin typeface="Times New Roman"/>
              </a:rPr>
              <a:t>iscal </a:t>
            </a:r>
            <a:r>
              <a:rPr lang="en" sz="3000" b="0" i="0" strike="noStrike" cap="none" baseline="0" dirty="0" smtClean="0">
                <a:solidFill>
                  <a:srgbClr val="000000"/>
                </a:solidFill>
                <a:latin typeface="Times New Roman"/>
              </a:rPr>
              <a:t>space</a:t>
            </a:r>
            <a:r>
              <a:rPr lang="sr-Latn-RS" sz="3000" b="0" i="0" strike="noStrike" cap="none" baseline="0" dirty="0" smtClean="0">
                <a:solidFill>
                  <a:srgbClr val="000000"/>
                </a:solidFill>
                <a:latin typeface="Times New Roman"/>
              </a:rPr>
              <a:t> </a:t>
            </a:r>
            <a:r>
              <a:rPr lang="en" sz="3000" b="0" i="0" strike="noStrike" cap="none" baseline="0" dirty="0" smtClean="0">
                <a:solidFill>
                  <a:srgbClr val="000000"/>
                </a:solidFill>
                <a:latin typeface="Times New Roman"/>
              </a:rPr>
              <a:t>for </a:t>
            </a:r>
            <a:r>
              <a:rPr lang="en" sz="3000" b="0" i="0" strike="noStrike" cap="none" baseline="0" dirty="0">
                <a:solidFill>
                  <a:srgbClr val="000000"/>
                </a:solidFill>
                <a:latin typeface="Times New Roman"/>
              </a:rPr>
              <a:t>new </a:t>
            </a:r>
            <a:r>
              <a:rPr lang="en" sz="3000" b="0" i="0" strike="noStrike" cap="none" baseline="0" dirty="0" smtClean="0">
                <a:solidFill>
                  <a:srgbClr val="000000"/>
                </a:solidFill>
                <a:latin typeface="Times New Roman"/>
              </a:rPr>
              <a:t>policies</a:t>
            </a:r>
            <a:r>
              <a:rPr lang="sr-Latn-RS" sz="3000" b="0" i="0" strike="noStrike" cap="none" baseline="0" dirty="0" smtClean="0">
                <a:solidFill>
                  <a:srgbClr val="000000"/>
                </a:solidFill>
                <a:latin typeface="Times New Roman"/>
              </a:rPr>
              <a:t> is </a:t>
            </a:r>
            <a:r>
              <a:rPr lang="en-US" sz="3000" b="0" i="0" strike="noStrike" cap="none" baseline="0" dirty="0" smtClean="0">
                <a:latin typeface="Times New Roman"/>
              </a:rPr>
              <a:t>opening</a:t>
            </a:r>
            <a:endParaRPr lang="en-US" sz="3000" b="0" i="0" strike="noStrike" cap="none" baseline="0" dirty="0">
              <a:latin typeface="Times New Roman"/>
            </a:endParaRPr>
          </a:p>
        </p:txBody>
      </p:sp>
      <p:sp>
        <p:nvSpPr>
          <p:cNvPr id="5123" name="Content Placeholder 2"/>
          <p:cNvSpPr>
            <a:spLocks noGrp="1"/>
          </p:cNvSpPr>
          <p:nvPr>
            <p:ph idx="1"/>
          </p:nvPr>
        </p:nvSpPr>
        <p:spPr>
          <a:xfrm>
            <a:off x="107504" y="829221"/>
            <a:ext cx="8928992" cy="6028779"/>
          </a:xfrm>
        </p:spPr>
        <p:txBody>
          <a:bodyPr/>
          <a:lstStyle/>
          <a:p>
            <a:pPr algn="just" eaLnBrk="1" hangingPunct="1">
              <a:spcBef>
                <a:spcPts val="900"/>
              </a:spcBef>
              <a:spcAft>
                <a:spcPts val="800"/>
              </a:spcAft>
              <a:defRPr/>
            </a:pPr>
            <a:r>
              <a:rPr lang="en" sz="2100" b="0" i="0" strike="noStrike" cap="none" baseline="0" dirty="0">
                <a:solidFill>
                  <a:srgbClr val="000000"/>
                </a:solidFill>
                <a:latin typeface="Times New Roman"/>
              </a:rPr>
              <a:t>Low deficit in the medium term (0.5 % of GDP) still allows room for the desired increase of some types of public expenditures. </a:t>
            </a:r>
          </a:p>
          <a:p>
            <a:pPr marL="0" indent="0" algn="just" eaLnBrk="1" hangingPunct="1">
              <a:spcBef>
                <a:spcPts val="900"/>
              </a:spcBef>
              <a:spcAft>
                <a:spcPts val="800"/>
              </a:spcAft>
              <a:buNone/>
              <a:defRPr/>
            </a:pPr>
            <a:r>
              <a:rPr lang="en" sz="2100" b="0" i="0" strike="noStrike" cap="none" baseline="0" dirty="0">
                <a:solidFill>
                  <a:srgbClr val="000000"/>
                </a:solidFill>
                <a:latin typeface="Times New Roman"/>
              </a:rPr>
              <a:t>1. Expected economic growth acceleration increases public revenue and the budget funds available</a:t>
            </a:r>
          </a:p>
          <a:p>
            <a:pPr marL="533400" lvl="1" indent="-266700" algn="just" eaLnBrk="1" hangingPunct="1">
              <a:spcBef>
                <a:spcPts val="900"/>
              </a:spcBef>
              <a:spcAft>
                <a:spcPts val="800"/>
              </a:spcAft>
              <a:defRPr/>
            </a:pPr>
            <a:r>
              <a:rPr lang="en" sz="1700" b="0" i="0" strike="noStrike" cap="none" baseline="0" dirty="0">
                <a:solidFill>
                  <a:srgbClr val="000000"/>
                </a:solidFill>
                <a:latin typeface="Times New Roman"/>
              </a:rPr>
              <a:t>Additional fiscal space could be achieved through a reform of the Tax Administration and public revenue increase stemming from the suppression of informal economy</a:t>
            </a:r>
          </a:p>
          <a:p>
            <a:pPr marL="0" indent="0" algn="just" eaLnBrk="1" hangingPunct="1">
              <a:spcBef>
                <a:spcPts val="900"/>
              </a:spcBef>
              <a:spcAft>
                <a:spcPts val="800"/>
              </a:spcAft>
              <a:buNone/>
              <a:defRPr/>
            </a:pPr>
            <a:r>
              <a:rPr lang="en" sz="2100" b="0" i="0" strike="noStrike" cap="none" baseline="0" dirty="0">
                <a:solidFill>
                  <a:srgbClr val="000000"/>
                </a:solidFill>
                <a:latin typeface="Times New Roman"/>
              </a:rPr>
              <a:t>2. Expenditures for interests shall decrease as a result of the decreasing public debt and decreasing interest rates </a:t>
            </a:r>
            <a:r>
              <a:rPr lang="en" sz="1800" b="0" i="0" strike="noStrike" cap="none" baseline="0" dirty="0">
                <a:solidFill>
                  <a:srgbClr val="000000"/>
                </a:solidFill>
                <a:latin typeface="Times New Roman"/>
              </a:rPr>
              <a:t>(providing for savings of over 0.5 pp of GDP)</a:t>
            </a:r>
          </a:p>
          <a:p>
            <a:pPr marL="0" indent="0" algn="just" eaLnBrk="1" hangingPunct="1">
              <a:spcBef>
                <a:spcPts val="900"/>
              </a:spcBef>
              <a:spcAft>
                <a:spcPts val="800"/>
              </a:spcAft>
              <a:buNone/>
              <a:defRPr/>
            </a:pPr>
            <a:r>
              <a:rPr lang="en" sz="2100" b="0" i="0" strike="noStrike" cap="none" baseline="0" dirty="0">
                <a:solidFill>
                  <a:srgbClr val="000000"/>
                </a:solidFill>
                <a:latin typeface="Times New Roman"/>
              </a:rPr>
              <a:t>3. By 2020, the majority of debt of public enterprises (activated guarantees) paid from the budget shall be repaid </a:t>
            </a:r>
            <a:r>
              <a:rPr lang="en" sz="1800" b="0" i="0" strike="noStrike" cap="none" baseline="0" dirty="0">
                <a:solidFill>
                  <a:srgbClr val="000000"/>
                </a:solidFill>
                <a:latin typeface="Times New Roman"/>
              </a:rPr>
              <a:t>– budget expenditures lower by about 0.5 % of GDP</a:t>
            </a:r>
          </a:p>
          <a:p>
            <a:pPr marL="0" indent="0" algn="just" eaLnBrk="1" hangingPunct="1">
              <a:spcBef>
                <a:spcPts val="900"/>
              </a:spcBef>
              <a:spcAft>
                <a:spcPts val="800"/>
              </a:spcAft>
              <a:buNone/>
              <a:defRPr/>
            </a:pPr>
            <a:r>
              <a:rPr lang="en" sz="2100" b="0" i="0" strike="noStrike" cap="none" baseline="0" dirty="0">
                <a:solidFill>
                  <a:srgbClr val="000000"/>
                </a:solidFill>
                <a:latin typeface="Times New Roman"/>
              </a:rPr>
              <a:t>4. Structural reform (public and state-owned enterprises, business climate) </a:t>
            </a:r>
            <a:r>
              <a:rPr lang="en" sz="2100" b="0" i="0" strike="noStrike" cap="none" baseline="0" dirty="0" smtClean="0">
                <a:solidFill>
                  <a:srgbClr val="000000"/>
                </a:solidFill>
                <a:latin typeface="Times New Roman"/>
              </a:rPr>
              <a:t>lead</a:t>
            </a:r>
            <a:r>
              <a:rPr lang="sr-Latn-RS" sz="2100" dirty="0">
                <a:solidFill>
                  <a:srgbClr val="00B050"/>
                </a:solidFill>
                <a:latin typeface="Times New Roman"/>
              </a:rPr>
              <a:t>s</a:t>
            </a:r>
            <a:r>
              <a:rPr lang="en" sz="2100" b="0" i="0" strike="noStrike" cap="none" baseline="0" dirty="0" smtClean="0">
                <a:solidFill>
                  <a:srgbClr val="000000"/>
                </a:solidFill>
                <a:latin typeface="Times New Roman"/>
              </a:rPr>
              <a:t> </a:t>
            </a:r>
            <a:r>
              <a:rPr lang="en" sz="2100" b="0" i="0" strike="noStrike" cap="none" baseline="0" dirty="0">
                <a:solidFill>
                  <a:srgbClr val="000000"/>
                </a:solidFill>
                <a:latin typeface="Times New Roman"/>
              </a:rPr>
              <a:t>to lower subsidies </a:t>
            </a:r>
          </a:p>
          <a:p>
            <a:pPr marL="533400" lvl="1" indent="-266700" algn="just" eaLnBrk="1" hangingPunct="1">
              <a:spcBef>
                <a:spcPts val="900"/>
              </a:spcBef>
              <a:spcAft>
                <a:spcPts val="800"/>
              </a:spcAft>
              <a:defRPr/>
            </a:pPr>
            <a:r>
              <a:rPr lang="en" sz="1700" b="0" i="0" strike="noStrike" cap="none" baseline="0" dirty="0">
                <a:solidFill>
                  <a:srgbClr val="000000"/>
                </a:solidFill>
                <a:latin typeface="Times New Roman"/>
              </a:rPr>
              <a:t>for Železnice, Resavica, support to foreign investors, local public enterprises</a:t>
            </a: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dirty="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dirty="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dirty="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dirty="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dirty="0">
              <a:latin typeface="Times New Roman" pitchFamily="18" charset="0"/>
              <a:cs typeface="Times New Roman" pitchFamily="18" charset="0"/>
            </a:endParaRPr>
          </a:p>
          <a:p>
            <a:pPr lvl="1" algn="just" eaLnBrk="1" hangingPunct="1">
              <a:spcBef>
                <a:spcPts val="400"/>
              </a:spcBef>
              <a:spcAft>
                <a:spcPts val="400"/>
              </a:spcAft>
              <a:defRPr/>
            </a:pPr>
            <a:endParaRPr lang="sr-Cyrl-RS" sz="18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4</a:t>
            </a:fld>
            <a:endParaRPr lang="x-none">
              <a:solidFill>
                <a:prstClr val="black">
                  <a:tint val="75000"/>
                </a:prstClr>
              </a:solidFill>
            </a:endParaRPr>
          </a:p>
        </p:txBody>
      </p:sp>
    </p:spTree>
    <p:extLst>
      <p:ext uri="{BB962C8B-B14F-4D97-AF65-F5344CB8AC3E}">
        <p14:creationId xmlns:p14="http://schemas.microsoft.com/office/powerpoint/2010/main" val="38183972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02572"/>
            <a:ext cx="9144000" cy="504056"/>
          </a:xfrm>
        </p:spPr>
        <p:txBody>
          <a:bodyPr/>
          <a:lstStyle/>
          <a:p>
            <a:pPr eaLnBrk="1" hangingPunct="1"/>
            <a:r>
              <a:rPr lang="en" sz="3000" b="0" i="0" strike="noStrike" cap="none" baseline="0">
                <a:solidFill>
                  <a:srgbClr val="000000"/>
                </a:solidFill>
                <a:latin typeface="Times New Roman"/>
              </a:rPr>
              <a:t>Economic growth still lagging behind comparable countries</a:t>
            </a:r>
          </a:p>
        </p:txBody>
      </p:sp>
      <p:sp>
        <p:nvSpPr>
          <p:cNvPr id="5123" name="Content Placeholder 2"/>
          <p:cNvSpPr>
            <a:spLocks noGrp="1"/>
          </p:cNvSpPr>
          <p:nvPr>
            <p:ph idx="1"/>
          </p:nvPr>
        </p:nvSpPr>
        <p:spPr>
          <a:xfrm>
            <a:off x="107501" y="764704"/>
            <a:ext cx="8928992" cy="5760640"/>
          </a:xfrm>
        </p:spPr>
        <p:txBody>
          <a:bodyPr/>
          <a:lstStyle/>
          <a:p>
            <a:pPr algn="just" eaLnBrk="1" hangingPunct="1">
              <a:spcBef>
                <a:spcPts val="600"/>
              </a:spcBef>
              <a:spcAft>
                <a:spcPts val="500"/>
              </a:spcAft>
              <a:defRPr/>
            </a:pPr>
            <a:r>
              <a:rPr lang="en" sz="2100" b="0" i="0" strike="noStrike" cap="none" baseline="0" dirty="0">
                <a:solidFill>
                  <a:srgbClr val="000000"/>
                </a:solidFill>
                <a:latin typeface="Times New Roman"/>
              </a:rPr>
              <a:t>In 2018, we expect a GDP growth of about 4% (Government: 3.5%, achievable)</a:t>
            </a:r>
          </a:p>
          <a:p>
            <a:pPr marL="533400" lvl="1" indent="-266700" algn="just" eaLnBrk="1" hangingPunct="1">
              <a:spcBef>
                <a:spcPts val="600"/>
              </a:spcBef>
              <a:spcAft>
                <a:spcPts val="500"/>
              </a:spcAft>
              <a:defRPr/>
            </a:pPr>
            <a:r>
              <a:rPr lang="en" sz="1600" b="0" i="0" strike="noStrike" cap="none" baseline="0" dirty="0">
                <a:solidFill>
                  <a:srgbClr val="000000"/>
                </a:solidFill>
                <a:latin typeface="Times New Roman"/>
              </a:rPr>
              <a:t>True economic growth trend in 2018 will actually be quite similar to that of 2017, about 3%</a:t>
            </a:r>
          </a:p>
          <a:p>
            <a:pPr marL="533400" lvl="1" indent="-266700" algn="just" eaLnBrk="1" hangingPunct="1">
              <a:spcBef>
                <a:spcPts val="600"/>
              </a:spcBef>
              <a:spcAft>
                <a:spcPts val="500"/>
              </a:spcAft>
              <a:defRPr/>
            </a:pPr>
            <a:r>
              <a:rPr lang="en" sz="1600" b="0" i="0" strike="noStrike" cap="none" baseline="0" dirty="0">
                <a:solidFill>
                  <a:srgbClr val="000000"/>
                </a:solidFill>
                <a:latin typeface="Times New Roman"/>
              </a:rPr>
              <a:t>Drought and poor management of EPS in 2017 temporarily reduced the GDP </a:t>
            </a:r>
            <a:r>
              <a:rPr lang="en-US" sz="1600" b="0" i="0" strike="noStrike" cap="none" baseline="0" dirty="0" smtClean="0">
                <a:latin typeface="Times New Roman"/>
              </a:rPr>
              <a:t>growth</a:t>
            </a:r>
            <a:r>
              <a:rPr lang="sr-Latn-RS" sz="1600" b="0" i="0" strike="noStrike" cap="none" baseline="0" dirty="0" smtClean="0">
                <a:solidFill>
                  <a:srgbClr val="00B050"/>
                </a:solidFill>
                <a:latin typeface="Times New Roman"/>
              </a:rPr>
              <a:t> </a:t>
            </a:r>
            <a:r>
              <a:rPr lang="en" sz="1600" b="0" i="0" strike="noStrike" cap="none" baseline="0" dirty="0" smtClean="0">
                <a:solidFill>
                  <a:srgbClr val="000000"/>
                </a:solidFill>
                <a:latin typeface="Times New Roman"/>
              </a:rPr>
              <a:t>to </a:t>
            </a:r>
            <a:r>
              <a:rPr lang="en" sz="1600" b="0" i="0" strike="noStrike" cap="none" baseline="0" dirty="0">
                <a:solidFill>
                  <a:srgbClr val="000000"/>
                </a:solidFill>
                <a:latin typeface="Times New Roman"/>
              </a:rPr>
              <a:t>1.8%</a:t>
            </a:r>
          </a:p>
          <a:p>
            <a:pPr marL="533400" lvl="1" indent="-266700" algn="just" eaLnBrk="1" hangingPunct="1">
              <a:spcBef>
                <a:spcPts val="600"/>
              </a:spcBef>
              <a:spcAft>
                <a:spcPts val="500"/>
              </a:spcAft>
              <a:defRPr/>
            </a:pPr>
            <a:r>
              <a:rPr lang="en" sz="1600" b="0" i="0" strike="noStrike" cap="none" baseline="0" dirty="0">
                <a:solidFill>
                  <a:srgbClr val="000000"/>
                </a:solidFill>
                <a:latin typeface="Times New Roman"/>
              </a:rPr>
              <a:t>Next year, we expect that an average agricultural season and recovery of production in EPS will temporarily increase the economic growth to 4% - not a permanent increase</a:t>
            </a:r>
          </a:p>
          <a:p>
            <a:pPr algn="just" eaLnBrk="1" hangingPunct="1">
              <a:spcBef>
                <a:spcPts val="600"/>
              </a:spcBef>
              <a:spcAft>
                <a:spcPts val="500"/>
              </a:spcAft>
              <a:defRPr/>
            </a:pPr>
            <a:endParaRPr lang="sr-Cyrl-RS" sz="1800" dirty="0">
              <a:solidFill>
                <a:prstClr val="black"/>
              </a:solidFill>
              <a:latin typeface="Times New Roman" pitchFamily="18" charset="0"/>
              <a:cs typeface="Times New Roman" pitchFamily="18" charset="0"/>
            </a:endParaRPr>
          </a:p>
          <a:p>
            <a:pPr lvl="1" algn="just" eaLnBrk="1" hangingPunct="1">
              <a:spcBef>
                <a:spcPts val="600"/>
              </a:spcBef>
              <a:spcAft>
                <a:spcPts val="500"/>
              </a:spcAft>
              <a:defRPr/>
            </a:pPr>
            <a:endParaRPr lang="sr-Cyrl-RS" sz="1800" dirty="0">
              <a:latin typeface="Times New Roman" pitchFamily="18" charset="0"/>
              <a:cs typeface="Times New Roman" pitchFamily="18" charset="0"/>
            </a:endParaRPr>
          </a:p>
          <a:p>
            <a:pPr marL="622300" lvl="1" indent="-266700" algn="just" eaLnBrk="1" hangingPunct="1">
              <a:spcBef>
                <a:spcPts val="600"/>
              </a:spcBef>
              <a:spcAft>
                <a:spcPts val="500"/>
              </a:spcAft>
              <a:defRPr/>
            </a:pPr>
            <a:endParaRPr lang="sr-Cyrl-RS" sz="1700" dirty="0">
              <a:latin typeface="Times New Roman" pitchFamily="18" charset="0"/>
              <a:cs typeface="Times New Roman" pitchFamily="18" charset="0"/>
            </a:endParaRPr>
          </a:p>
          <a:p>
            <a:pPr lvl="0" algn="just" eaLnBrk="1" hangingPunct="1">
              <a:spcBef>
                <a:spcPts val="600"/>
              </a:spcBef>
              <a:spcAft>
                <a:spcPts val="500"/>
              </a:spcAft>
              <a:defRPr/>
            </a:pPr>
            <a:r>
              <a:rPr lang="en" sz="2100" b="0" i="0" strike="noStrike" cap="none" baseline="0" dirty="0">
                <a:solidFill>
                  <a:srgbClr val="000000"/>
                </a:solidFill>
                <a:latin typeface="Times New Roman"/>
              </a:rPr>
              <a:t>Serbia has been lagging behind comparable CEE countries for a while; their economies have, on average, grown by about 4.5% (compared to Serbian 3%)</a:t>
            </a:r>
          </a:p>
          <a:p>
            <a:pPr marL="533400" lvl="1" indent="-266700" algn="just" eaLnBrk="1" hangingPunct="1">
              <a:spcBef>
                <a:spcPts val="600"/>
              </a:spcBef>
              <a:spcAft>
                <a:spcPts val="500"/>
              </a:spcAft>
              <a:defRPr/>
            </a:pPr>
            <a:r>
              <a:rPr lang="en" sz="1600" b="0" i="0" strike="noStrike" cap="none" baseline="0" dirty="0">
                <a:solidFill>
                  <a:srgbClr val="000000"/>
                </a:solidFill>
                <a:latin typeface="Times New Roman"/>
              </a:rPr>
              <a:t>For a more prominent GDP growth, </a:t>
            </a:r>
            <a:r>
              <a:rPr lang="en-US" sz="1600" b="0" i="0" strike="noStrike" cap="none" baseline="0" dirty="0" smtClean="0">
                <a:latin typeface="Times New Roman"/>
              </a:rPr>
              <a:t>higher</a:t>
            </a:r>
            <a:r>
              <a:rPr lang="sr-Latn-RS" sz="1600" b="0" i="0" strike="noStrike" cap="none" baseline="0" dirty="0" smtClean="0">
                <a:solidFill>
                  <a:srgbClr val="00B050"/>
                </a:solidFill>
                <a:latin typeface="Times New Roman"/>
              </a:rPr>
              <a:t> </a:t>
            </a:r>
            <a:r>
              <a:rPr lang="en" sz="1600" dirty="0">
                <a:solidFill>
                  <a:srgbClr val="000000"/>
                </a:solidFill>
                <a:latin typeface="Times New Roman"/>
              </a:rPr>
              <a:t>government and public enterprises</a:t>
            </a:r>
            <a:r>
              <a:rPr lang="sr-Latn-RS" sz="1600" b="0" i="0" strike="noStrike" cap="none" baseline="0" dirty="0" smtClean="0">
                <a:solidFill>
                  <a:srgbClr val="000000"/>
                </a:solidFill>
                <a:latin typeface="Times New Roman"/>
              </a:rPr>
              <a:t> </a:t>
            </a:r>
            <a:r>
              <a:rPr lang="en" sz="1600" b="0" i="0" strike="noStrike" cap="none" baseline="0" dirty="0" smtClean="0">
                <a:solidFill>
                  <a:srgbClr val="000000"/>
                </a:solidFill>
                <a:latin typeface="Times New Roman"/>
              </a:rPr>
              <a:t>investments </a:t>
            </a:r>
            <a:r>
              <a:rPr lang="en" sz="1600" b="0" i="0" strike="noStrike" cap="none" baseline="0" dirty="0" smtClean="0">
                <a:solidFill>
                  <a:srgbClr val="000000"/>
                </a:solidFill>
                <a:latin typeface="Times New Roman"/>
              </a:rPr>
              <a:t>are </a:t>
            </a:r>
            <a:r>
              <a:rPr lang="en" sz="1600" b="0" i="0" strike="noStrike" cap="none" baseline="0" dirty="0">
                <a:solidFill>
                  <a:srgbClr val="000000"/>
                </a:solidFill>
                <a:latin typeface="Times New Roman"/>
              </a:rPr>
              <a:t>needed (EPS reform), while investments of the private sector (small and medium enterprises - business climate) play an especially significant role</a:t>
            </a:r>
          </a:p>
          <a:p>
            <a:pPr marL="533400" lvl="1" indent="-266700" algn="just" eaLnBrk="1" hangingPunct="1">
              <a:spcBef>
                <a:spcPts val="600"/>
              </a:spcBef>
              <a:spcAft>
                <a:spcPts val="500"/>
              </a:spcAft>
              <a:defRPr/>
            </a:pPr>
            <a:r>
              <a:rPr lang="en" sz="1600" b="0" i="0" strike="noStrike" cap="none" baseline="0" dirty="0">
                <a:solidFill>
                  <a:srgbClr val="000000"/>
                </a:solidFill>
                <a:latin typeface="Times New Roman"/>
              </a:rPr>
              <a:t>Business climate - there is an evident progress on international ranking lists in 2017 due to macro environment (low fiscal deficit) and construction permits, but enforcement of agreements and rule of law still score very low</a:t>
            </a: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5</a:t>
            </a:fld>
            <a:endParaRPr lang="x-none">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378031496"/>
              </p:ext>
            </p:extLst>
          </p:nvPr>
        </p:nvGraphicFramePr>
        <p:xfrm>
          <a:off x="1115618" y="2852937"/>
          <a:ext cx="6336704" cy="1207845"/>
        </p:xfrm>
        <a:graphic>
          <a:graphicData uri="http://schemas.openxmlformats.org/drawingml/2006/table">
            <a:tbl>
              <a:tblPr/>
              <a:tblGrid>
                <a:gridCol w="2359929">
                  <a:extLst>
                    <a:ext uri="{9D8B030D-6E8A-4147-A177-3AD203B41FA5}">
                      <a16:colId xmlns="" xmlns:a16="http://schemas.microsoft.com/office/drawing/2014/main" val="20000"/>
                    </a:ext>
                  </a:extLst>
                </a:gridCol>
                <a:gridCol w="795355">
                  <a:extLst>
                    <a:ext uri="{9D8B030D-6E8A-4147-A177-3AD203B41FA5}">
                      <a16:colId xmlns="" xmlns:a16="http://schemas.microsoft.com/office/drawing/2014/main" val="20001"/>
                    </a:ext>
                  </a:extLst>
                </a:gridCol>
                <a:gridCol w="795355">
                  <a:extLst>
                    <a:ext uri="{9D8B030D-6E8A-4147-A177-3AD203B41FA5}">
                      <a16:colId xmlns="" xmlns:a16="http://schemas.microsoft.com/office/drawing/2014/main" val="20002"/>
                    </a:ext>
                  </a:extLst>
                </a:gridCol>
                <a:gridCol w="795355">
                  <a:extLst>
                    <a:ext uri="{9D8B030D-6E8A-4147-A177-3AD203B41FA5}">
                      <a16:colId xmlns="" xmlns:a16="http://schemas.microsoft.com/office/drawing/2014/main" val="20003"/>
                    </a:ext>
                  </a:extLst>
                </a:gridCol>
                <a:gridCol w="795355">
                  <a:extLst>
                    <a:ext uri="{9D8B030D-6E8A-4147-A177-3AD203B41FA5}">
                      <a16:colId xmlns="" xmlns:a16="http://schemas.microsoft.com/office/drawing/2014/main" val="20004"/>
                    </a:ext>
                  </a:extLst>
                </a:gridCol>
                <a:gridCol w="795355">
                  <a:extLst>
                    <a:ext uri="{9D8B030D-6E8A-4147-A177-3AD203B41FA5}">
                      <a16:colId xmlns="" xmlns:a16="http://schemas.microsoft.com/office/drawing/2014/main" val="20005"/>
                    </a:ext>
                  </a:extLst>
                </a:gridCol>
              </a:tblGrid>
              <a:tr h="264878">
                <a:tc>
                  <a:txBody>
                    <a:bodyPr/>
                    <a:lstStyle/>
                    <a:p>
                      <a:pPr algn="l" fontAlgn="b"/>
                      <a:r>
                        <a:rPr lang="sr-Latn-RS" sz="1200" b="0" i="0" u="none" strike="noStrike" dirty="0">
                          <a:effectLst/>
                          <a:latin typeface="Times New Roman"/>
                        </a:rPr>
                        <a:t> </a:t>
                      </a:r>
                    </a:p>
                  </a:txBody>
                  <a:tcPr marL="9525" marR="9525" marT="9525" marB="0" anchor="b">
                    <a:lnL>
                      <a:noFill/>
                    </a:lnL>
                    <a:lnR>
                      <a:noFill/>
                    </a:lnR>
                    <a:lnT>
                      <a:noFill/>
                    </a:lnT>
                    <a:lnB>
                      <a:noFill/>
                    </a:lnB>
                    <a:solidFill>
                      <a:srgbClr val="FFFFFF"/>
                    </a:solidFill>
                  </a:tcPr>
                </a:tc>
                <a:tc>
                  <a:txBody>
                    <a:bodyPr/>
                    <a:lstStyle/>
                    <a:p>
                      <a:pPr algn="ctr" fontAlgn="b"/>
                      <a:r>
                        <a:rPr lang="en" sz="1200" b="0" i="0" strike="noStrike" cap="none" baseline="0">
                          <a:solidFill>
                            <a:srgbClr val="000000"/>
                          </a:solidFill>
                          <a:latin typeface="Times New Roman"/>
                        </a:rPr>
                        <a:t>2014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 sz="1200" b="0" i="0" strike="noStrike" cap="none" baseline="0">
                          <a:solidFill>
                            <a:srgbClr val="000000"/>
                          </a:solidFill>
                          <a:latin typeface="Times New Roman"/>
                        </a:rPr>
                        <a:t>2015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 sz="1200" b="0" i="0" strike="noStrike" cap="none" baseline="0">
                          <a:solidFill>
                            <a:srgbClr val="000000"/>
                          </a:solidFill>
                          <a:latin typeface="Times New Roman"/>
                        </a:rPr>
                        <a:t>2016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 sz="1200" b="0" i="0" strike="noStrike" cap="none" baseline="0">
                          <a:solidFill>
                            <a:srgbClr val="000000"/>
                          </a:solidFill>
                          <a:latin typeface="Times New Roman"/>
                        </a:rPr>
                        <a:t>2017</a:t>
                      </a:r>
                      <a:r>
                        <a:rPr lang="en" sz="1200" b="0" i="0" strike="noStrike" cap="none" baseline="30000">
                          <a:solidFill>
                            <a:srgbClr val="000000"/>
                          </a:solidFill>
                          <a:latin typeface="Times New Roman"/>
                        </a:rPr>
                        <a:t>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 sz="1200" b="0" i="0" strike="noStrike" cap="none" baseline="0">
                          <a:solidFill>
                            <a:srgbClr val="000000"/>
                          </a:solidFill>
                          <a:latin typeface="Times New Roman"/>
                        </a:rPr>
                        <a:t>2018</a:t>
                      </a:r>
                      <a:r>
                        <a:rPr lang="en" sz="1200" b="0" i="0" strike="noStrike" cap="none" baseline="30000">
                          <a:solidFill>
                            <a:srgbClr val="000000"/>
                          </a:solidFill>
                          <a:latin typeface="Times New Roman"/>
                        </a:rPr>
                        <a:t>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r h="222498">
                <a:tc>
                  <a:txBody>
                    <a:bodyPr/>
                    <a:lstStyle/>
                    <a:p>
                      <a:pPr algn="l" fontAlgn="ctr"/>
                      <a:r>
                        <a:rPr lang="en" sz="1200" b="0" i="0" strike="noStrike" cap="none" baseline="0">
                          <a:solidFill>
                            <a:srgbClr val="000000"/>
                          </a:solidFill>
                          <a:latin typeface="Times New Roman"/>
                        </a:rPr>
                        <a:t>Total GDP growth </a:t>
                      </a:r>
                    </a:p>
                  </a:txBody>
                  <a:tcPr marL="9525" marR="9525" marT="9525" marB="0" anchor="ctr">
                    <a:lnL>
                      <a:noFill/>
                    </a:lnL>
                    <a:lnR>
                      <a:noFill/>
                    </a:lnR>
                    <a:lnT>
                      <a:noFill/>
                    </a:lnT>
                    <a:lnB>
                      <a:noFill/>
                    </a:lnB>
                    <a:solidFill>
                      <a:srgbClr val="FFFFFF"/>
                    </a:solidFill>
                  </a:tcPr>
                </a:tc>
                <a:tc>
                  <a:txBody>
                    <a:bodyPr/>
                    <a:lstStyle/>
                    <a:p>
                      <a:pPr algn="ctr" fontAlgn="ctr"/>
                      <a:r>
                        <a:rPr lang="en" sz="1200" b="0" i="0" strike="noStrike" cap="none" baseline="0">
                          <a:solidFill>
                            <a:srgbClr val="000000"/>
                          </a:solidFill>
                          <a:latin typeface="Times New Roman"/>
                        </a:rPr>
                        <a:t>-1.8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 sz="1200" b="0" i="0" strike="noStrike" cap="none" baseline="0">
                          <a:solidFill>
                            <a:srgbClr val="000000"/>
                          </a:solidFill>
                          <a:latin typeface="Times New Roman"/>
                        </a:rPr>
                        <a:t>0.7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 sz="1200" b="0" i="0" strike="noStrike" cap="none" baseline="0">
                          <a:solidFill>
                            <a:srgbClr val="000000"/>
                          </a:solidFill>
                          <a:latin typeface="Times New Roman"/>
                        </a:rPr>
                        <a:t>2.8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 sz="1200" b="0" i="0" strike="noStrike" cap="none" baseline="0">
                          <a:solidFill>
                            <a:srgbClr val="000000"/>
                          </a:solidFill>
                          <a:latin typeface="Times New Roman"/>
                        </a:rPr>
                        <a:t>1.8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 sz="1200" b="0" i="0" strike="noStrike" cap="none" baseline="0">
                          <a:solidFill>
                            <a:srgbClr val="000000"/>
                          </a:solidFill>
                          <a:latin typeface="Times New Roman"/>
                        </a:rPr>
                        <a:t>4.1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 xmlns:a16="http://schemas.microsoft.com/office/drawing/2014/main" val="10001"/>
                  </a:ext>
                </a:extLst>
              </a:tr>
              <a:tr h="275473">
                <a:tc>
                  <a:txBody>
                    <a:bodyPr/>
                    <a:lstStyle/>
                    <a:p>
                      <a:pPr algn="l" fontAlgn="ctr"/>
                      <a:r>
                        <a:rPr lang="en" sz="1200" b="0" i="0" strike="noStrike" cap="none" baseline="0">
                          <a:solidFill>
                            <a:srgbClr val="000000"/>
                          </a:solidFill>
                          <a:latin typeface="Times New Roman"/>
                        </a:rPr>
                        <a:t>GDP growth trend </a:t>
                      </a:r>
                      <a:r>
                        <a:rPr lang="en" sz="1200" b="0" i="0" strike="noStrike" cap="none" baseline="30000">
                          <a:solidFill>
                            <a:srgbClr val="000000"/>
                          </a:solidFill>
                          <a:latin typeface="Times New Roman"/>
                        </a:rPr>
                        <a:t>2)</a:t>
                      </a:r>
                    </a:p>
                  </a:txBody>
                  <a:tcPr marL="9525" marR="9525" marT="9525" marB="0" anchor="ctr">
                    <a:lnL>
                      <a:noFill/>
                    </a:lnL>
                    <a:lnR>
                      <a:noFill/>
                    </a:lnR>
                    <a:lnT>
                      <a:noFill/>
                    </a:lnT>
                    <a:lnB w="254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 sz="1200" b="0" i="0" strike="noStrike" cap="none" baseline="0">
                          <a:solidFill>
                            <a:srgbClr val="000000"/>
                          </a:solidFill>
                          <a:latin typeface="Times New Roman"/>
                        </a:rPr>
                        <a:t>-0.8</a:t>
                      </a:r>
                    </a:p>
                  </a:txBody>
                  <a:tcPr marL="9525" marR="9525" marT="9525" marB="0" anchor="ctr">
                    <a:lnL>
                      <a:noFill/>
                    </a:lnL>
                    <a:lnR>
                      <a:noFill/>
                    </a:lnR>
                    <a:lnT>
                      <a:noFill/>
                    </a:lnT>
                    <a:lnB w="254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 sz="1200" b="0" i="0" strike="noStrike" cap="none" baseline="0">
                          <a:solidFill>
                            <a:srgbClr val="000000"/>
                          </a:solidFill>
                          <a:latin typeface="Times New Roman"/>
                        </a:rPr>
                        <a:t>1.2</a:t>
                      </a:r>
                    </a:p>
                  </a:txBody>
                  <a:tcPr marL="9525" marR="9525" marT="9525" marB="0" anchor="ctr">
                    <a:lnL>
                      <a:noFill/>
                    </a:lnL>
                    <a:lnR>
                      <a:noFill/>
                    </a:lnR>
                    <a:lnT>
                      <a:noFill/>
                    </a:lnT>
                    <a:lnB w="254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 sz="1200" b="0" i="0" strike="noStrike" cap="none" baseline="0">
                          <a:solidFill>
                            <a:srgbClr val="000000"/>
                          </a:solidFill>
                          <a:latin typeface="Times New Roman"/>
                        </a:rPr>
                        <a:t>2.3</a:t>
                      </a:r>
                    </a:p>
                  </a:txBody>
                  <a:tcPr marL="9525" marR="9525" marT="9525" marB="0" anchor="ctr">
                    <a:lnL>
                      <a:noFill/>
                    </a:lnL>
                    <a:lnR>
                      <a:noFill/>
                    </a:lnR>
                    <a:lnT>
                      <a:noFill/>
                    </a:lnT>
                    <a:lnB w="254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 sz="1200" b="0" i="0" strike="noStrike" cap="none" baseline="0">
                          <a:solidFill>
                            <a:srgbClr val="000000"/>
                          </a:solidFill>
                          <a:latin typeface="Times New Roman"/>
                        </a:rPr>
                        <a:t>2.8</a:t>
                      </a:r>
                    </a:p>
                  </a:txBody>
                  <a:tcPr marL="9525" marR="9525" marT="9525" marB="0" anchor="b">
                    <a:lnL>
                      <a:noFill/>
                    </a:lnL>
                    <a:lnR>
                      <a:noFill/>
                    </a:lnR>
                    <a:lnT>
                      <a:noFill/>
                    </a:lnT>
                    <a:lnB w="254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 sz="1200" b="0" i="0" strike="noStrike" cap="none" baseline="0" dirty="0">
                          <a:solidFill>
                            <a:srgbClr val="000000"/>
                          </a:solidFill>
                          <a:latin typeface="Times New Roman"/>
                        </a:rPr>
                        <a:t>3.1</a:t>
                      </a:r>
                    </a:p>
                  </a:txBody>
                  <a:tcPr marL="9525" marR="9525" marT="9525" marB="0" anchor="b">
                    <a:lnL>
                      <a:noFill/>
                    </a:lnL>
                    <a:lnR>
                      <a:noFill/>
                    </a:lnR>
                    <a:lnT>
                      <a:noFill/>
                    </a:lnT>
                    <a:lnB w="254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2"/>
                  </a:ext>
                </a:extLst>
              </a:tr>
              <a:tr h="222498">
                <a:tc>
                  <a:txBody>
                    <a:bodyPr/>
                    <a:lstStyle/>
                    <a:p>
                      <a:pPr algn="l" fontAlgn="b"/>
                      <a:r>
                        <a:rPr lang="en" sz="1100" b="0" i="0" strike="noStrike" cap="none" baseline="0">
                          <a:solidFill>
                            <a:srgbClr val="000000"/>
                          </a:solidFill>
                          <a:latin typeface="Times New Roman"/>
                        </a:rPr>
                        <a:t>1) Fiscal Council forecast</a:t>
                      </a:r>
                    </a:p>
                  </a:txBody>
                  <a:tcPr marL="9525" marR="9525" marT="9525" marB="0" anchor="b">
                    <a:lnL>
                      <a:noFill/>
                    </a:lnL>
                    <a:lnR>
                      <a:noFill/>
                    </a:lnR>
                    <a:lnT w="254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sr-Latn-RS" sz="1100" b="0" i="0" u="none" strike="noStrike">
                          <a:effectLst/>
                          <a:latin typeface="Arial"/>
                        </a:rPr>
                        <a:t> </a:t>
                      </a:r>
                    </a:p>
                  </a:txBody>
                  <a:tcPr marL="9525" marR="9525" marT="9525" marB="0" anchor="b">
                    <a:lnL>
                      <a:noFill/>
                    </a:lnL>
                    <a:lnR>
                      <a:noFill/>
                    </a:lnR>
                    <a:lnT w="254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sr-Latn-RS" sz="1100" b="0" i="0" u="none" strike="noStrike">
                          <a:effectLst/>
                          <a:latin typeface="Arial"/>
                        </a:rPr>
                        <a:t> </a:t>
                      </a:r>
                    </a:p>
                  </a:txBody>
                  <a:tcPr marL="9525" marR="9525" marT="9525" marB="0" anchor="b">
                    <a:lnL>
                      <a:noFill/>
                    </a:lnL>
                    <a:lnR>
                      <a:noFill/>
                    </a:lnR>
                    <a:lnT w="254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sr-Latn-RS" sz="1100" b="0" i="0" u="none" strike="noStrike">
                          <a:effectLst/>
                          <a:latin typeface="Arial"/>
                        </a:rPr>
                        <a:t> </a:t>
                      </a:r>
                    </a:p>
                  </a:txBody>
                  <a:tcPr marL="9525" marR="9525" marT="9525" marB="0" anchor="b">
                    <a:lnL>
                      <a:noFill/>
                    </a:lnL>
                    <a:lnR>
                      <a:noFill/>
                    </a:lnR>
                    <a:lnT w="254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sr-Latn-RS" sz="1100" b="0" i="0" u="none" strike="noStrike">
                          <a:effectLst/>
                          <a:latin typeface="Arial"/>
                        </a:rPr>
                        <a:t> </a:t>
                      </a:r>
                    </a:p>
                  </a:txBody>
                  <a:tcPr marL="9525" marR="9525" marT="9525" marB="0" anchor="b">
                    <a:lnL>
                      <a:noFill/>
                    </a:lnL>
                    <a:lnR>
                      <a:noFill/>
                    </a:lnR>
                    <a:lnT w="254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sr-Latn-RS" sz="1100" b="0" i="0" u="none" strike="noStrike">
                          <a:effectLst/>
                          <a:latin typeface="Arial"/>
                        </a:rPr>
                        <a:t> </a:t>
                      </a:r>
                    </a:p>
                  </a:txBody>
                  <a:tcPr marL="9525" marR="9525" marT="9525" marB="0" anchor="b">
                    <a:lnL>
                      <a:noFill/>
                    </a:lnL>
                    <a:lnR>
                      <a:noFill/>
                    </a:lnR>
                    <a:lnT w="254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 xmlns:a16="http://schemas.microsoft.com/office/drawing/2014/main" val="10003"/>
                  </a:ext>
                </a:extLst>
              </a:tr>
              <a:tr h="222498">
                <a:tc gridSpan="6">
                  <a:txBody>
                    <a:bodyPr/>
                    <a:lstStyle/>
                    <a:p>
                      <a:pPr algn="l" fontAlgn="b"/>
                      <a:r>
                        <a:rPr lang="en" sz="1100" b="0" i="0" strike="noStrike" cap="none" baseline="0" dirty="0">
                          <a:solidFill>
                            <a:srgbClr val="000000"/>
                          </a:solidFill>
                          <a:latin typeface="Times New Roman"/>
                        </a:rPr>
                        <a:t>2) Excluding the effects of agricultural seasons, floods and issues in EPS’s performance</a:t>
                      </a:r>
                    </a:p>
                  </a:txBody>
                  <a:tcPr marL="9525" marR="9525" marT="9525" marB="0" anchor="b">
                    <a:lnL>
                      <a:noFill/>
                    </a:lnL>
                    <a:lnR>
                      <a:noFill/>
                    </a:lnR>
                    <a:lnT>
                      <a:noFill/>
                    </a:lnT>
                    <a:lnB>
                      <a:noFill/>
                    </a:lnB>
                    <a:solidFill>
                      <a:srgbClr val="FFFFFF"/>
                    </a:solidFill>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3972391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7504" y="44624"/>
            <a:ext cx="8928992" cy="648072"/>
          </a:xfrm>
        </p:spPr>
        <p:txBody>
          <a:bodyPr/>
          <a:lstStyle/>
          <a:p>
            <a:pPr eaLnBrk="1" hangingPunct="1"/>
            <a:r>
              <a:rPr lang="en" sz="3000" b="0" i="0" strike="noStrike" cap="none" baseline="0">
                <a:solidFill>
                  <a:srgbClr val="000000"/>
                </a:solidFill>
                <a:latin typeface="Times New Roman"/>
              </a:rPr>
              <a:t>State-owned enterprises still represent the highest challenge</a:t>
            </a:r>
          </a:p>
        </p:txBody>
      </p:sp>
      <p:sp>
        <p:nvSpPr>
          <p:cNvPr id="5123" name="Content Placeholder 2"/>
          <p:cNvSpPr>
            <a:spLocks noGrp="1"/>
          </p:cNvSpPr>
          <p:nvPr>
            <p:ph idx="1"/>
          </p:nvPr>
        </p:nvSpPr>
        <p:spPr>
          <a:xfrm>
            <a:off x="107504" y="764704"/>
            <a:ext cx="8928992" cy="5845712"/>
          </a:xfrm>
        </p:spPr>
        <p:txBody>
          <a:bodyPr/>
          <a:lstStyle/>
          <a:p>
            <a:pPr algn="just" eaLnBrk="1" hangingPunct="1">
              <a:spcBef>
                <a:spcPts val="800"/>
              </a:spcBef>
              <a:spcAft>
                <a:spcPts val="800"/>
              </a:spcAft>
              <a:defRPr/>
            </a:pPr>
            <a:r>
              <a:rPr lang="en" sz="2100" b="0" i="0" strike="noStrike" cap="none" baseline="0" dirty="0">
                <a:solidFill>
                  <a:srgbClr val="000000"/>
                </a:solidFill>
                <a:latin typeface="Times New Roman"/>
              </a:rPr>
              <a:t>In the period 2015 – 2017</a:t>
            </a:r>
            <a:r>
              <a:rPr lang="sr-Latn-RS" sz="2100" b="0" i="0" strike="noStrike" cap="none" baseline="0" dirty="0">
                <a:solidFill>
                  <a:srgbClr val="000000"/>
                </a:solidFill>
                <a:latin typeface="Times New Roman"/>
              </a:rPr>
              <a:t> </a:t>
            </a:r>
            <a:r>
              <a:rPr lang="en" sz="2100" b="0" i="0" strike="noStrike" cap="none" baseline="0" dirty="0">
                <a:solidFill>
                  <a:srgbClr val="000000"/>
                </a:solidFill>
                <a:latin typeface="Times New Roman"/>
              </a:rPr>
              <a:t>very modest progress </a:t>
            </a:r>
            <a:r>
              <a:rPr lang="sr-Latn-RS" sz="2100" b="0" i="0" strike="noStrike" cap="none" baseline="0" dirty="0">
                <a:solidFill>
                  <a:srgbClr val="000000"/>
                </a:solidFill>
                <a:latin typeface="Times New Roman"/>
              </a:rPr>
              <a:t>made </a:t>
            </a:r>
            <a:r>
              <a:rPr lang="en" sz="2100" b="0" i="0" strike="noStrike" cap="none" baseline="0" dirty="0">
                <a:solidFill>
                  <a:srgbClr val="000000"/>
                </a:solidFill>
                <a:latin typeface="Times New Roman"/>
              </a:rPr>
              <a:t>in the reform of public and state-owned enterprises</a:t>
            </a:r>
            <a:r>
              <a:rPr lang="sr-Latn-RS" sz="2100" b="0" i="0" strike="noStrike" cap="none" baseline="0" dirty="0">
                <a:solidFill>
                  <a:srgbClr val="000000"/>
                </a:solidFill>
                <a:latin typeface="Times New Roman"/>
              </a:rPr>
              <a:t> </a:t>
            </a:r>
            <a:r>
              <a:rPr lang="en" sz="2100" b="0" i="0" strike="noStrike" cap="none" baseline="0" dirty="0">
                <a:solidFill>
                  <a:srgbClr val="000000"/>
                </a:solidFill>
                <a:latin typeface="Times New Roman"/>
              </a:rPr>
              <a:t>- enormous problems are waiting to be solved</a:t>
            </a:r>
          </a:p>
          <a:p>
            <a:pPr lvl="1" algn="just" eaLnBrk="1" hangingPunct="1">
              <a:spcBef>
                <a:spcPts val="800"/>
              </a:spcBef>
              <a:spcAft>
                <a:spcPts val="800"/>
              </a:spcAft>
              <a:defRPr/>
            </a:pPr>
            <a:r>
              <a:rPr lang="en" sz="1700" b="0" i="0" strike="noStrike" cap="none" baseline="0" dirty="0">
                <a:solidFill>
                  <a:srgbClr val="000000"/>
                </a:solidFill>
                <a:latin typeface="Times New Roman"/>
              </a:rPr>
              <a:t>When it comes to public enterprises, a good plan and visible progress can only be seen in </a:t>
            </a:r>
            <a:r>
              <a:rPr lang="en" sz="1700" b="0" i="0" strike="noStrike" cap="none" baseline="0" dirty="0" smtClean="0">
                <a:solidFill>
                  <a:srgbClr val="000000"/>
                </a:solidFill>
                <a:latin typeface="Times New Roman"/>
              </a:rPr>
              <a:t>Železnice</a:t>
            </a:r>
            <a:r>
              <a:rPr lang="sr-Latn-RS" sz="1700" b="0" i="0" strike="noStrike" cap="none" baseline="0" dirty="0" smtClean="0">
                <a:solidFill>
                  <a:srgbClr val="000000"/>
                </a:solidFill>
                <a:latin typeface="Times New Roman"/>
              </a:rPr>
              <a:t> </a:t>
            </a:r>
            <a:r>
              <a:rPr lang="en-US" sz="1700" b="0" i="0" strike="noStrike" cap="none" baseline="0" dirty="0" smtClean="0">
                <a:latin typeface="Times New Roman"/>
              </a:rPr>
              <a:t>(Railway</a:t>
            </a:r>
            <a:r>
              <a:rPr lang="en-US" sz="1700" b="0" i="0" strike="noStrike" cap="none" dirty="0" smtClean="0">
                <a:latin typeface="Times New Roman"/>
              </a:rPr>
              <a:t> company)</a:t>
            </a:r>
            <a:endParaRPr lang="en-US" sz="1700" b="0" i="0" strike="noStrike" cap="none" baseline="0" dirty="0" smtClean="0">
              <a:latin typeface="Times New Roman"/>
            </a:endParaRPr>
          </a:p>
          <a:p>
            <a:pPr lvl="1" algn="just" eaLnBrk="1" hangingPunct="1">
              <a:spcBef>
                <a:spcPts val="800"/>
              </a:spcBef>
              <a:spcAft>
                <a:spcPts val="800"/>
              </a:spcAft>
              <a:defRPr/>
            </a:pPr>
            <a:r>
              <a:rPr lang="en" sz="1700" b="0" i="0" strike="noStrike" cap="none" baseline="0" dirty="0" smtClean="0">
                <a:solidFill>
                  <a:srgbClr val="000000"/>
                </a:solidFill>
                <a:latin typeface="Times New Roman"/>
              </a:rPr>
              <a:t>Mostly </a:t>
            </a:r>
            <a:r>
              <a:rPr lang="en" sz="1700" b="0" i="0" strike="noStrike" cap="none" baseline="0" dirty="0">
                <a:solidFill>
                  <a:srgbClr val="000000"/>
                </a:solidFill>
                <a:latin typeface="Times New Roman"/>
              </a:rPr>
              <a:t>unsuccessful state-owned enterprises undergoing privatization still have about 50,000 employees </a:t>
            </a:r>
          </a:p>
          <a:p>
            <a:pPr algn="just" eaLnBrk="1" hangingPunct="1">
              <a:spcBef>
                <a:spcPts val="800"/>
              </a:spcBef>
              <a:spcAft>
                <a:spcPts val="800"/>
              </a:spcAft>
              <a:defRPr/>
            </a:pPr>
            <a:r>
              <a:rPr lang="en" sz="2100" b="0" i="0" strike="noStrike" cap="none" baseline="0" dirty="0">
                <a:solidFill>
                  <a:srgbClr val="000000"/>
                </a:solidFill>
                <a:latin typeface="Times New Roman"/>
              </a:rPr>
              <a:t>The 2018 budget does not indicate a much-needed u-turn</a:t>
            </a:r>
            <a:r>
              <a:rPr lang="sr-Latn-RS" sz="2100" b="0" i="0" strike="noStrike" cap="none" baseline="0" dirty="0">
                <a:solidFill>
                  <a:srgbClr val="000000"/>
                </a:solidFill>
                <a:latin typeface="Times New Roman"/>
              </a:rPr>
              <a:t> – </a:t>
            </a:r>
            <a:r>
              <a:rPr lang="en-US" sz="2100" b="0" i="0" strike="noStrike" cap="none" baseline="0" dirty="0" smtClean="0">
                <a:latin typeface="Times New Roman"/>
              </a:rPr>
              <a:t>could</a:t>
            </a:r>
            <a:r>
              <a:rPr lang="sr-Latn-RS" sz="2100" b="0" i="0" strike="noStrike" cap="none" baseline="0" dirty="0" smtClean="0">
                <a:latin typeface="Times New Roman"/>
              </a:rPr>
              <a:t> </a:t>
            </a:r>
            <a:r>
              <a:rPr lang="en" sz="2100" b="0" i="0" strike="noStrike" cap="none" baseline="0" dirty="0">
                <a:latin typeface="Times New Roman"/>
              </a:rPr>
              <a:t>be </a:t>
            </a:r>
            <a:r>
              <a:rPr lang="en-US" sz="2100" b="0" i="0" strike="noStrike" cap="none" baseline="0" dirty="0" smtClean="0">
                <a:latin typeface="Times New Roman"/>
              </a:rPr>
              <a:t>quite</a:t>
            </a:r>
            <a:r>
              <a:rPr lang="sr-Latn-RS" sz="2100" b="0" i="0" strike="noStrike" cap="none" baseline="0" dirty="0" smtClean="0">
                <a:latin typeface="Times New Roman"/>
              </a:rPr>
              <a:t> </a:t>
            </a:r>
            <a:r>
              <a:rPr lang="en" sz="2100" b="0" i="0" strike="noStrike" cap="none" baseline="0" dirty="0">
                <a:latin typeface="Times New Roman"/>
              </a:rPr>
              <a:t>dangerous</a:t>
            </a:r>
            <a:r>
              <a:rPr lang="en" sz="2100" b="0" i="0" strike="noStrike" cap="none" baseline="0" dirty="0">
                <a:solidFill>
                  <a:srgbClr val="000000"/>
                </a:solidFill>
                <a:latin typeface="Times New Roman"/>
              </a:rPr>
              <a:t> </a:t>
            </a:r>
          </a:p>
          <a:p>
            <a:pPr lvl="1" algn="just" eaLnBrk="1" hangingPunct="1">
              <a:spcBef>
                <a:spcPts val="800"/>
              </a:spcBef>
              <a:spcAft>
                <a:spcPts val="800"/>
              </a:spcAft>
              <a:defRPr/>
            </a:pPr>
            <a:r>
              <a:rPr lang="en" sz="1700" b="0" i="0" strike="noStrike" cap="none" baseline="0" dirty="0">
                <a:solidFill>
                  <a:srgbClr val="000000"/>
                </a:solidFill>
                <a:latin typeface="Times New Roman"/>
              </a:rPr>
              <a:t>Funds allocated for social programs suffice for only 3,000 workers in state-owned enterprises, subsidies for Resavica remain unchanged - no progress</a:t>
            </a:r>
          </a:p>
          <a:p>
            <a:pPr lvl="1" algn="just" eaLnBrk="1" hangingPunct="1">
              <a:spcBef>
                <a:spcPts val="800"/>
              </a:spcBef>
              <a:spcAft>
                <a:spcPts val="800"/>
              </a:spcAft>
              <a:defRPr/>
            </a:pPr>
            <a:r>
              <a:rPr lang="en" sz="1700" b="0" i="0" strike="noStrike" cap="none" baseline="0" dirty="0">
                <a:solidFill>
                  <a:srgbClr val="000000"/>
                </a:solidFill>
                <a:latin typeface="Times New Roman"/>
              </a:rPr>
              <a:t>At the moment, there is a lower pressure on the budget due to favourable market trends (prices of oil, gas, copper), not due to reforms - and these can easily change</a:t>
            </a:r>
          </a:p>
          <a:p>
            <a:pPr algn="just" eaLnBrk="1" hangingPunct="1">
              <a:spcBef>
                <a:spcPts val="800"/>
              </a:spcBef>
              <a:spcAft>
                <a:spcPts val="800"/>
              </a:spcAft>
              <a:defRPr/>
            </a:pPr>
            <a:r>
              <a:rPr lang="en" sz="2100" b="0" i="0" strike="noStrike" cap="none" baseline="0" dirty="0">
                <a:solidFill>
                  <a:srgbClr val="000000"/>
                </a:solidFill>
                <a:latin typeface="Times New Roman"/>
              </a:rPr>
              <a:t>It is these favourable trends that make 2018 the right time and the final deadline for resolving the </a:t>
            </a:r>
            <a:r>
              <a:rPr lang="en-US" sz="2100" b="0" i="0" strike="noStrike" cap="none" baseline="0" dirty="0" smtClean="0">
                <a:latin typeface="Times New Roman"/>
              </a:rPr>
              <a:t>biggest problems </a:t>
            </a:r>
            <a:r>
              <a:rPr lang="en" sz="2100" b="0" i="0" strike="noStrike" cap="none" baseline="0" dirty="0" smtClean="0">
                <a:solidFill>
                  <a:srgbClr val="000000"/>
                </a:solidFill>
                <a:latin typeface="Times New Roman"/>
              </a:rPr>
              <a:t>(</a:t>
            </a:r>
            <a:r>
              <a:rPr lang="en" sz="2100" b="0" i="0" strike="noStrike" cap="none" baseline="0" dirty="0">
                <a:solidFill>
                  <a:srgbClr val="000000"/>
                </a:solidFill>
                <a:latin typeface="Times New Roman"/>
              </a:rPr>
              <a:t>RTB Bor, Azotara, MSK, Petrohemija, PKB...)</a:t>
            </a:r>
          </a:p>
          <a:p>
            <a:pPr lvl="1" algn="just" eaLnBrk="1" hangingPunct="1">
              <a:spcBef>
                <a:spcPts val="800"/>
              </a:spcBef>
              <a:spcAft>
                <a:spcPts val="800"/>
              </a:spcAft>
              <a:defRPr/>
            </a:pPr>
            <a:r>
              <a:rPr lang="en" sz="1700" b="0" i="0" strike="noStrike" cap="none" baseline="0" dirty="0">
                <a:solidFill>
                  <a:srgbClr val="000000"/>
                </a:solidFill>
                <a:latin typeface="Times New Roman"/>
              </a:rPr>
              <a:t>And, in the medium term, those that represent the largest social challenge (such as Resavica) </a:t>
            </a: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dirty="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dirty="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dirty="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dirty="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dirty="0">
              <a:latin typeface="Times New Roman" pitchFamily="18" charset="0"/>
              <a:cs typeface="Times New Roman" pitchFamily="18" charset="0"/>
            </a:endParaRPr>
          </a:p>
          <a:p>
            <a:pPr lvl="1" algn="just" eaLnBrk="1" hangingPunct="1">
              <a:spcBef>
                <a:spcPts val="400"/>
              </a:spcBef>
              <a:spcAft>
                <a:spcPts val="400"/>
              </a:spcAft>
              <a:defRPr/>
            </a:pPr>
            <a:endParaRPr lang="sr-Cyrl-RS" sz="18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6</a:t>
            </a:fld>
            <a:endParaRPr lang="x-none">
              <a:solidFill>
                <a:prstClr val="black">
                  <a:tint val="75000"/>
                </a:prstClr>
              </a:solidFill>
            </a:endParaRPr>
          </a:p>
        </p:txBody>
      </p:sp>
    </p:spTree>
    <p:extLst>
      <p:ext uri="{BB962C8B-B14F-4D97-AF65-F5344CB8AC3E}">
        <p14:creationId xmlns:p14="http://schemas.microsoft.com/office/powerpoint/2010/main" val="94442270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7504" y="44624"/>
            <a:ext cx="8928992" cy="648072"/>
          </a:xfrm>
        </p:spPr>
        <p:txBody>
          <a:bodyPr/>
          <a:lstStyle/>
          <a:p>
            <a:pPr eaLnBrk="1" hangingPunct="1"/>
            <a:r>
              <a:rPr lang="en" sz="3000" b="0" i="0" strike="noStrike" cap="none" baseline="0">
                <a:solidFill>
                  <a:srgbClr val="000000"/>
                </a:solidFill>
                <a:latin typeface="Times New Roman"/>
              </a:rPr>
              <a:t>Salaries and pensions increase should be limited by GDP growth</a:t>
            </a:r>
          </a:p>
        </p:txBody>
      </p:sp>
      <p:sp>
        <p:nvSpPr>
          <p:cNvPr id="5123" name="Content Placeholder 2"/>
          <p:cNvSpPr>
            <a:spLocks noGrp="1"/>
          </p:cNvSpPr>
          <p:nvPr>
            <p:ph idx="1"/>
          </p:nvPr>
        </p:nvSpPr>
        <p:spPr>
          <a:xfrm>
            <a:off x="107504" y="836712"/>
            <a:ext cx="8928992" cy="5845712"/>
          </a:xfrm>
        </p:spPr>
        <p:txBody>
          <a:bodyPr/>
          <a:lstStyle/>
          <a:p>
            <a:pPr algn="just" eaLnBrk="1" hangingPunct="1">
              <a:spcBef>
                <a:spcPts val="700"/>
              </a:spcBef>
              <a:spcAft>
                <a:spcPts val="700"/>
              </a:spcAft>
              <a:defRPr/>
            </a:pPr>
            <a:r>
              <a:rPr lang="en" sz="2100" b="0" i="0" strike="noStrike" cap="none" baseline="0">
                <a:solidFill>
                  <a:srgbClr val="000000"/>
                </a:solidFill>
                <a:latin typeface="Times New Roman"/>
              </a:rPr>
              <a:t>Expenditures for salaries and pensions are near the sustainable level: increase in 2018 is well proportioned in the overall amount, but poorly implemented</a:t>
            </a:r>
          </a:p>
          <a:p>
            <a:pPr lvl="1" algn="just" eaLnBrk="1" hangingPunct="1">
              <a:spcBef>
                <a:spcPts val="700"/>
              </a:spcBef>
              <a:spcAft>
                <a:spcPts val="700"/>
              </a:spcAft>
              <a:defRPr/>
            </a:pPr>
            <a:r>
              <a:rPr lang="en" sz="1700" b="0" i="0" strike="noStrike" cap="none" baseline="0">
                <a:solidFill>
                  <a:srgbClr val="000000"/>
                </a:solidFill>
                <a:latin typeface="Times New Roman"/>
              </a:rPr>
              <a:t>Pension increase of 5% is lower than nominal GDP growth - which is good; but a major shortcoming of the budget is the fact that the Law on Temporary Reduction remains in force</a:t>
            </a:r>
          </a:p>
          <a:p>
            <a:pPr lvl="1" algn="just" eaLnBrk="1" hangingPunct="1">
              <a:spcBef>
                <a:spcPts val="700"/>
              </a:spcBef>
              <a:spcAft>
                <a:spcPts val="700"/>
              </a:spcAft>
              <a:defRPr/>
            </a:pPr>
            <a:r>
              <a:rPr lang="en" sz="1700" b="0" i="0" strike="noStrike" cap="none" baseline="0">
                <a:solidFill>
                  <a:srgbClr val="000000"/>
                </a:solidFill>
                <a:latin typeface="Times New Roman"/>
              </a:rPr>
              <a:t>Growth of the wage bill somewhat higher than desirable (7.5%) - bad; with forced continuation of the employment ban and </a:t>
            </a:r>
            <a:r>
              <a:rPr lang="en" sz="1700" b="0" i="1" strike="noStrike" cap="none" baseline="0">
                <a:solidFill>
                  <a:srgbClr val="000000"/>
                </a:solidFill>
                <a:latin typeface="Times New Roman"/>
              </a:rPr>
              <a:t>ad hoc</a:t>
            </a:r>
            <a:r>
              <a:rPr lang="en" sz="1700" b="0" i="0" strike="noStrike" cap="none" baseline="0">
                <a:solidFill>
                  <a:srgbClr val="000000"/>
                </a:solidFill>
                <a:latin typeface="Times New Roman"/>
              </a:rPr>
              <a:t> salary increase instead of a planned one</a:t>
            </a:r>
          </a:p>
          <a:p>
            <a:pPr algn="just" eaLnBrk="1" hangingPunct="1">
              <a:spcBef>
                <a:spcPts val="700"/>
              </a:spcBef>
              <a:spcAft>
                <a:spcPts val="700"/>
              </a:spcAft>
              <a:defRPr/>
            </a:pPr>
            <a:r>
              <a:rPr lang="en" sz="2100" b="0" i="0" strike="noStrike" cap="none" baseline="0">
                <a:solidFill>
                  <a:srgbClr val="000000"/>
                </a:solidFill>
                <a:latin typeface="Times New Roman"/>
              </a:rPr>
              <a:t>In medium term, increase of salaries in the public sector and pensions is possible - but only in line with the country’s economic strength </a:t>
            </a:r>
            <a:r>
              <a:rPr lang="en" sz="1700" b="0" i="0" strike="noStrike" cap="none" baseline="0">
                <a:solidFill>
                  <a:srgbClr val="000000"/>
                </a:solidFill>
                <a:latin typeface="Times New Roman"/>
              </a:rPr>
              <a:t>(GDP growth, about 5-7%)</a:t>
            </a:r>
          </a:p>
          <a:p>
            <a:pPr lvl="1" algn="just" eaLnBrk="1" hangingPunct="1">
              <a:spcBef>
                <a:spcPts val="700"/>
              </a:spcBef>
              <a:spcAft>
                <a:spcPts val="700"/>
              </a:spcAft>
              <a:defRPr/>
            </a:pPr>
            <a:r>
              <a:rPr lang="en" sz="1700" b="0" i="0" strike="noStrike" cap="none" baseline="0">
                <a:solidFill>
                  <a:srgbClr val="000000"/>
                </a:solidFill>
                <a:latin typeface="Times New Roman"/>
              </a:rPr>
              <a:t>Maintaining the hard-earned long-term sustainable levels of these expenditures: 8 % of GDP for salaries, 11 % of GDP for pensions</a:t>
            </a:r>
          </a:p>
          <a:p>
            <a:pPr lvl="1" algn="just" eaLnBrk="1" hangingPunct="1">
              <a:spcBef>
                <a:spcPts val="700"/>
              </a:spcBef>
              <a:spcAft>
                <a:spcPts val="700"/>
              </a:spcAft>
              <a:defRPr/>
            </a:pPr>
            <a:r>
              <a:rPr lang="en" sz="1700" b="0" i="0" strike="noStrike" cap="none" baseline="0">
                <a:solidFill>
                  <a:srgbClr val="000000"/>
                </a:solidFill>
                <a:latin typeface="Times New Roman"/>
              </a:rPr>
              <a:t>“Unearned” salary increase higher than the growth of salaries in the private sector is not justified either - economically detrimental favouring of the public sector </a:t>
            </a:r>
          </a:p>
          <a:p>
            <a:pPr algn="just" eaLnBrk="1" hangingPunct="1">
              <a:spcBef>
                <a:spcPts val="700"/>
              </a:spcBef>
              <a:spcAft>
                <a:spcPts val="700"/>
              </a:spcAft>
              <a:defRPr/>
            </a:pPr>
            <a:r>
              <a:rPr lang="en" sz="2100" b="0" i="0" strike="noStrike" cap="none" baseline="0">
                <a:solidFill>
                  <a:srgbClr val="000000"/>
                </a:solidFill>
                <a:latin typeface="Times New Roman"/>
              </a:rPr>
              <a:t>Any surpluses in the budget should be directed to more efficient mechanisms of economic growth promotion, not into current expenditures</a:t>
            </a:r>
          </a:p>
          <a:p>
            <a:pPr lvl="1" algn="just" eaLnBrk="1" hangingPunct="1">
              <a:spcBef>
                <a:spcPts val="700"/>
              </a:spcBef>
              <a:spcAft>
                <a:spcPts val="700"/>
              </a:spcAft>
              <a:defRPr/>
            </a:pPr>
            <a:r>
              <a:rPr lang="en" sz="1800" b="0" i="0" strike="noStrike" cap="none" baseline="0">
                <a:solidFill>
                  <a:srgbClr val="000000"/>
                </a:solidFill>
                <a:latin typeface="Times New Roman"/>
              </a:rPr>
              <a:t>Public investments, tax relaxation for businesses </a:t>
            </a: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a:latin typeface="Times New Roman" pitchFamily="18" charset="0"/>
              <a:cs typeface="Times New Roman" pitchFamily="18" charset="0"/>
            </a:endParaRPr>
          </a:p>
          <a:p>
            <a:pPr lvl="1" algn="just" eaLnBrk="1" hangingPunct="1">
              <a:spcBef>
                <a:spcPts val="400"/>
              </a:spcBef>
              <a:spcAft>
                <a:spcPts val="400"/>
              </a:spcAft>
              <a:defRPr/>
            </a:pPr>
            <a:endParaRPr lang="sr-Cyrl-RS" sz="180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7</a:t>
            </a:fld>
            <a:endParaRPr lang="x-none">
              <a:solidFill>
                <a:prstClr val="black">
                  <a:tint val="75000"/>
                </a:prstClr>
              </a:solidFill>
            </a:endParaRPr>
          </a:p>
        </p:txBody>
      </p:sp>
    </p:spTree>
    <p:extLst>
      <p:ext uri="{BB962C8B-B14F-4D97-AF65-F5344CB8AC3E}">
        <p14:creationId xmlns:p14="http://schemas.microsoft.com/office/powerpoint/2010/main" val="286660505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3590"/>
            <a:ext cx="9144000" cy="648072"/>
          </a:xfrm>
        </p:spPr>
        <p:txBody>
          <a:bodyPr/>
          <a:lstStyle/>
          <a:p>
            <a:pPr eaLnBrk="1" hangingPunct="1"/>
            <a:r>
              <a:rPr lang="en" sz="2800" b="0" i="0" strike="noStrike" cap="none" baseline="0">
                <a:solidFill>
                  <a:srgbClr val="000000"/>
                </a:solidFill>
                <a:latin typeface="Times New Roman"/>
              </a:rPr>
              <a:t>Larger growth of public investments is necessary and possible</a:t>
            </a:r>
          </a:p>
        </p:txBody>
      </p:sp>
      <p:sp>
        <p:nvSpPr>
          <p:cNvPr id="5123" name="Content Placeholder 2"/>
          <p:cNvSpPr>
            <a:spLocks noGrp="1"/>
          </p:cNvSpPr>
          <p:nvPr>
            <p:ph idx="1"/>
          </p:nvPr>
        </p:nvSpPr>
        <p:spPr>
          <a:xfrm>
            <a:off x="107504" y="620688"/>
            <a:ext cx="8928992" cy="6028779"/>
          </a:xfrm>
        </p:spPr>
        <p:txBody>
          <a:bodyPr/>
          <a:lstStyle/>
          <a:p>
            <a:pPr algn="just" eaLnBrk="1" hangingPunct="1">
              <a:spcBef>
                <a:spcPts val="500"/>
              </a:spcBef>
              <a:spcAft>
                <a:spcPts val="500"/>
              </a:spcAft>
              <a:defRPr/>
            </a:pPr>
            <a:r>
              <a:rPr lang="en" sz="2200" b="0" i="0" strike="noStrike" cap="none" baseline="0" dirty="0">
                <a:solidFill>
                  <a:srgbClr val="000000"/>
                </a:solidFill>
                <a:latin typeface="Times New Roman"/>
              </a:rPr>
              <a:t>In 2018, an increase in public investments by almost 250 million Euros is planned, from 2.9 % of GDP to 3.6 % of GDP - we support it </a:t>
            </a:r>
          </a:p>
          <a:p>
            <a:pPr marL="533400" lvl="1" indent="-266700" algn="just" eaLnBrk="1" hangingPunct="1">
              <a:spcBef>
                <a:spcPts val="500"/>
              </a:spcBef>
              <a:spcAft>
                <a:spcPts val="500"/>
              </a:spcAft>
              <a:defRPr/>
            </a:pPr>
            <a:r>
              <a:rPr lang="en" sz="1700" b="0" i="0" strike="noStrike" cap="none" baseline="0" dirty="0">
                <a:solidFill>
                  <a:srgbClr val="000000"/>
                </a:solidFill>
                <a:latin typeface="Times New Roman"/>
              </a:rPr>
              <a:t>Mostly towards road and railroad infrastructure - good; and military and police</a:t>
            </a:r>
          </a:p>
          <a:p>
            <a:pPr marL="533400" lvl="1" indent="-266700" algn="just" eaLnBrk="1" hangingPunct="1">
              <a:spcBef>
                <a:spcPts val="500"/>
              </a:spcBef>
              <a:spcAft>
                <a:spcPts val="500"/>
              </a:spcAft>
              <a:defRPr/>
            </a:pPr>
            <a:r>
              <a:rPr lang="en" sz="1700" b="0" i="0" strike="noStrike" cap="none" baseline="0" dirty="0">
                <a:solidFill>
                  <a:srgbClr val="000000"/>
                </a:solidFill>
                <a:latin typeface="Times New Roman"/>
              </a:rPr>
              <a:t>Insufficient increase of investments in healthcare and education, public utility infrastructure neglected </a:t>
            </a:r>
          </a:p>
          <a:p>
            <a:pPr marL="342900" lvl="1" indent="-342900" algn="just" eaLnBrk="1" hangingPunct="1">
              <a:spcBef>
                <a:spcPts val="500"/>
              </a:spcBef>
              <a:spcAft>
                <a:spcPts val="500"/>
              </a:spcAft>
              <a:buFont typeface="Arial" charset="0"/>
              <a:buChar char="•"/>
              <a:defRPr/>
            </a:pPr>
            <a:r>
              <a:rPr lang="en" sz="2200" b="0" i="0" strike="noStrike" cap="none" baseline="0" dirty="0">
                <a:solidFill>
                  <a:srgbClr val="000000"/>
                </a:solidFill>
                <a:latin typeface="Times New Roman"/>
              </a:rPr>
              <a:t>Fiscal Strategy: no increase in public investments in 2019 and 2020, while they would have to reach at least 4.5-5 % of GDP</a:t>
            </a:r>
          </a:p>
          <a:p>
            <a:pPr marL="533400" lvl="1" indent="-266700" algn="just" eaLnBrk="1" hangingPunct="1">
              <a:spcBef>
                <a:spcPts val="500"/>
              </a:spcBef>
              <a:spcAft>
                <a:spcPts val="500"/>
              </a:spcAft>
              <a:defRPr/>
            </a:pPr>
            <a:r>
              <a:rPr lang="en" sz="1700" b="0" i="0" strike="noStrike" cap="none" baseline="0" dirty="0">
                <a:solidFill>
                  <a:srgbClr val="000000"/>
                </a:solidFill>
                <a:latin typeface="Times New Roman"/>
              </a:rPr>
              <a:t>Public utility infrastructure </a:t>
            </a:r>
            <a:r>
              <a:rPr lang="en" sz="1700" b="0" i="0" strike="noStrike" cap="none" baseline="0" dirty="0" smtClean="0">
                <a:solidFill>
                  <a:srgbClr val="000000"/>
                </a:solidFill>
                <a:latin typeface="Times New Roman"/>
              </a:rPr>
              <a:t>is</a:t>
            </a:r>
            <a:r>
              <a:rPr lang="sr-Latn-RS" sz="1700" b="0" i="0" strike="noStrike" cap="none" baseline="0" dirty="0" smtClean="0">
                <a:solidFill>
                  <a:srgbClr val="000000"/>
                </a:solidFill>
                <a:latin typeface="Times New Roman"/>
              </a:rPr>
              <a:t> </a:t>
            </a:r>
            <a:r>
              <a:rPr lang="sr-Latn-RS" sz="1700" b="0" i="0" strike="noStrike" cap="none" baseline="0" dirty="0" smtClean="0">
                <a:latin typeface="Times New Roman"/>
              </a:rPr>
              <a:t>of </a:t>
            </a:r>
            <a:r>
              <a:rPr lang="en-US" sz="1700" b="0" i="0" strike="noStrike" cap="none" baseline="0" dirty="0" smtClean="0">
                <a:latin typeface="Times New Roman"/>
              </a:rPr>
              <a:t>very</a:t>
            </a:r>
            <a:r>
              <a:rPr lang="sr-Latn-RS" sz="1700" b="0" i="0" strike="noStrike" cap="none" baseline="0" dirty="0" smtClean="0">
                <a:latin typeface="Times New Roman"/>
              </a:rPr>
              <a:t> </a:t>
            </a:r>
            <a:r>
              <a:rPr lang="en-US" sz="1700" b="0" i="0" strike="noStrike" cap="none" baseline="0" dirty="0" smtClean="0">
                <a:latin typeface="Times New Roman"/>
              </a:rPr>
              <a:t>poor</a:t>
            </a:r>
            <a:r>
              <a:rPr lang="en-US" sz="1700" b="0" i="0" strike="noStrike" cap="none" dirty="0" smtClean="0">
                <a:latin typeface="Times New Roman"/>
              </a:rPr>
              <a:t> quality</a:t>
            </a:r>
            <a:r>
              <a:rPr lang="en" sz="1700" b="0" i="0" strike="noStrike" cap="none" baseline="0" dirty="0" smtClean="0">
                <a:latin typeface="Times New Roman"/>
              </a:rPr>
              <a:t> </a:t>
            </a:r>
            <a:r>
              <a:rPr lang="en" sz="1700" b="0" i="0" strike="noStrike" cap="none" baseline="0" dirty="0" smtClean="0">
                <a:solidFill>
                  <a:srgbClr val="000000"/>
                </a:solidFill>
                <a:latin typeface="Times New Roman"/>
              </a:rPr>
              <a:t>(</a:t>
            </a:r>
            <a:r>
              <a:rPr lang="en" sz="1700" b="0" i="0" strike="noStrike" cap="none" baseline="0" dirty="0">
                <a:solidFill>
                  <a:srgbClr val="000000"/>
                </a:solidFill>
                <a:latin typeface="Times New Roman"/>
              </a:rPr>
              <a:t>sewers, waste treatment, wastewater treatment, drinking water...), investments into healthcare and education three times lower than in CEE </a:t>
            </a:r>
          </a:p>
          <a:p>
            <a:pPr marL="533400" lvl="1" indent="-266700" algn="just" eaLnBrk="1" hangingPunct="1">
              <a:spcBef>
                <a:spcPts val="500"/>
              </a:spcBef>
              <a:spcAft>
                <a:spcPts val="500"/>
              </a:spcAft>
              <a:defRPr/>
            </a:pPr>
            <a:r>
              <a:rPr lang="en" sz="1700" b="0" i="0" strike="noStrike" cap="none" baseline="0" dirty="0">
                <a:solidFill>
                  <a:srgbClr val="000000"/>
                </a:solidFill>
                <a:latin typeface="Times New Roman"/>
              </a:rPr>
              <a:t>It is estimated that public infrastructure and environment (EU standards) require annual investments of about 600 million Euros - now only at 50-60 million Euros</a:t>
            </a:r>
          </a:p>
          <a:p>
            <a:pPr marL="533400" lvl="1" indent="-266700" algn="just" eaLnBrk="1" hangingPunct="1">
              <a:spcBef>
                <a:spcPts val="500"/>
              </a:spcBef>
              <a:spcAft>
                <a:spcPts val="500"/>
              </a:spcAft>
              <a:defRPr/>
            </a:pPr>
            <a:r>
              <a:rPr lang="en" sz="1700" b="0" i="0" strike="noStrike" cap="none" baseline="0" dirty="0">
                <a:solidFill>
                  <a:srgbClr val="000000"/>
                </a:solidFill>
                <a:latin typeface="Times New Roman"/>
              </a:rPr>
              <a:t>Completion of the priority roads and railroads (corridors 10 and 11)</a:t>
            </a:r>
          </a:p>
          <a:p>
            <a:pPr marL="533400" lvl="1" indent="-266700" algn="just" eaLnBrk="1" hangingPunct="1">
              <a:spcBef>
                <a:spcPts val="500"/>
              </a:spcBef>
              <a:spcAft>
                <a:spcPts val="500"/>
              </a:spcAft>
              <a:defRPr/>
            </a:pPr>
            <a:r>
              <a:rPr lang="en" sz="1700" b="0" i="0" strike="noStrike" cap="none" baseline="0" dirty="0">
                <a:solidFill>
                  <a:srgbClr val="000000"/>
                </a:solidFill>
                <a:latin typeface="Times New Roman"/>
              </a:rPr>
              <a:t>The funds are mostly there, the gap for public infrastructure could be secured by regulating local public finances and from EU funds</a:t>
            </a:r>
          </a:p>
          <a:p>
            <a:pPr algn="just" eaLnBrk="1" hangingPunct="1">
              <a:spcBef>
                <a:spcPts val="500"/>
              </a:spcBef>
              <a:spcAft>
                <a:spcPts val="500"/>
              </a:spcAft>
              <a:defRPr/>
            </a:pPr>
            <a:r>
              <a:rPr lang="en" sz="2200" b="0" i="0" strike="noStrike" cap="none" baseline="0" dirty="0">
                <a:solidFill>
                  <a:srgbClr val="000000"/>
                </a:solidFill>
                <a:latin typeface="Times New Roman"/>
              </a:rPr>
              <a:t>In previous years as well, higher public investments had been planned but were not implemented - more efficient implementation is necessary</a:t>
            </a:r>
          </a:p>
          <a:p>
            <a:pPr marL="266700" lvl="1" indent="0" algn="just" eaLnBrk="1" hangingPunct="1">
              <a:spcBef>
                <a:spcPts val="500"/>
              </a:spcBef>
              <a:spcAft>
                <a:spcPts val="500"/>
              </a:spcAft>
              <a:buNone/>
              <a:defRPr/>
            </a:pPr>
            <a:endParaRPr lang="sr-Cyrl-RS" sz="1700" dirty="0">
              <a:solidFill>
                <a:prstClr val="black"/>
              </a:solidFill>
              <a:latin typeface="Times New Roman" pitchFamily="18" charset="0"/>
              <a:cs typeface="Times New Roman" pitchFamily="18" charset="0"/>
            </a:endParaRPr>
          </a:p>
          <a:p>
            <a:pPr marL="0" indent="0" algn="just" eaLnBrk="1" hangingPunct="1">
              <a:spcBef>
                <a:spcPts val="800"/>
              </a:spcBef>
              <a:spcAft>
                <a:spcPts val="800"/>
              </a:spcAft>
              <a:buNone/>
              <a:defRPr/>
            </a:pPr>
            <a:endParaRPr lang="sr-Cyrl-RS" sz="2200" dirty="0">
              <a:latin typeface="Times New Roman" pitchFamily="18" charset="0"/>
              <a:cs typeface="Times New Roman" pitchFamily="18" charset="0"/>
            </a:endParaRPr>
          </a:p>
          <a:p>
            <a:pPr marL="533400" lvl="1" indent="-266700" algn="just" eaLnBrk="1" hangingPunct="1">
              <a:spcBef>
                <a:spcPts val="800"/>
              </a:spcBef>
              <a:spcAft>
                <a:spcPts val="800"/>
              </a:spcAft>
              <a:defRPr/>
            </a:pPr>
            <a:endParaRPr lang="sr-Cyrl-RS" sz="1700" dirty="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dirty="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dirty="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dirty="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dirty="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dirty="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dirty="0">
              <a:latin typeface="Times New Roman" pitchFamily="18" charset="0"/>
              <a:cs typeface="Times New Roman" pitchFamily="18" charset="0"/>
            </a:endParaRPr>
          </a:p>
          <a:p>
            <a:pPr lvl="1" algn="just" eaLnBrk="1" hangingPunct="1">
              <a:spcBef>
                <a:spcPts val="400"/>
              </a:spcBef>
              <a:spcAft>
                <a:spcPts val="400"/>
              </a:spcAft>
              <a:defRPr/>
            </a:pPr>
            <a:endParaRPr lang="sr-Cyrl-RS" sz="18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8</a:t>
            </a:fld>
            <a:endParaRPr lang="x-none">
              <a:solidFill>
                <a:prstClr val="black">
                  <a:tint val="75000"/>
                </a:prstClr>
              </a:solidFill>
            </a:endParaRPr>
          </a:p>
        </p:txBody>
      </p:sp>
    </p:spTree>
    <p:extLst>
      <p:ext uri="{BB962C8B-B14F-4D97-AF65-F5344CB8AC3E}">
        <p14:creationId xmlns:p14="http://schemas.microsoft.com/office/powerpoint/2010/main" val="106999297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99392"/>
            <a:ext cx="9144000" cy="720080"/>
          </a:xfrm>
        </p:spPr>
        <p:txBody>
          <a:bodyPr/>
          <a:lstStyle/>
          <a:p>
            <a:pPr eaLnBrk="1" hangingPunct="1"/>
            <a:r>
              <a:rPr lang="en" sz="2800" b="0" i="0" strike="noStrike" cap="none" baseline="0">
                <a:solidFill>
                  <a:srgbClr val="000000"/>
                </a:solidFill>
                <a:latin typeface="Times New Roman"/>
              </a:rPr>
              <a:t>A moderate tax cut is also possible</a:t>
            </a:r>
          </a:p>
        </p:txBody>
      </p:sp>
      <p:sp>
        <p:nvSpPr>
          <p:cNvPr id="5123" name="Content Placeholder 2"/>
          <p:cNvSpPr>
            <a:spLocks noGrp="1"/>
          </p:cNvSpPr>
          <p:nvPr>
            <p:ph idx="1"/>
          </p:nvPr>
        </p:nvSpPr>
        <p:spPr>
          <a:xfrm>
            <a:off x="107504" y="620688"/>
            <a:ext cx="8928992" cy="6237313"/>
          </a:xfrm>
        </p:spPr>
        <p:txBody>
          <a:bodyPr/>
          <a:lstStyle/>
          <a:p>
            <a:pPr algn="just" eaLnBrk="1" hangingPunct="1">
              <a:spcBef>
                <a:spcPts val="500"/>
              </a:spcBef>
              <a:spcAft>
                <a:spcPts val="600"/>
              </a:spcAft>
              <a:defRPr/>
            </a:pPr>
            <a:r>
              <a:rPr lang="en" sz="2200" b="0" i="0" strike="noStrike" cap="none" baseline="0">
                <a:solidFill>
                  <a:srgbClr val="000000"/>
                </a:solidFill>
                <a:latin typeface="Times New Roman"/>
              </a:rPr>
              <a:t>A smaller part of the fiscal space in 2018 used for tax relaxation for the economy (almost 10 bn dinars)</a:t>
            </a:r>
          </a:p>
          <a:p>
            <a:pPr marL="533400" lvl="1" indent="-266700" algn="just" eaLnBrk="1" hangingPunct="1">
              <a:spcBef>
                <a:spcPts val="500"/>
              </a:spcBef>
              <a:spcAft>
                <a:spcPts val="600"/>
              </a:spcAft>
              <a:defRPr/>
            </a:pPr>
            <a:r>
              <a:rPr lang="en" sz="1700" b="0" i="0" strike="noStrike" cap="none" baseline="0">
                <a:solidFill>
                  <a:srgbClr val="000000"/>
                </a:solidFill>
                <a:latin typeface="Times New Roman"/>
              </a:rPr>
              <a:t>The non-taxable income share has been increased; largest effects on the smallest salaries, targeted tax exemptions for new entrepreneurs - good, in principle</a:t>
            </a:r>
          </a:p>
          <a:p>
            <a:pPr algn="just" eaLnBrk="1" hangingPunct="1">
              <a:spcBef>
                <a:spcPts val="500"/>
              </a:spcBef>
              <a:spcAft>
                <a:spcPts val="600"/>
              </a:spcAft>
              <a:defRPr/>
            </a:pPr>
            <a:r>
              <a:rPr lang="en" sz="2200" b="0" i="0" strike="noStrike" cap="none" baseline="0">
                <a:solidFill>
                  <a:srgbClr val="000000"/>
                </a:solidFill>
                <a:latin typeface="Times New Roman"/>
              </a:rPr>
              <a:t>In medium term, there is space for an additional tax relaxation, primarily in labour taxes</a:t>
            </a:r>
          </a:p>
          <a:p>
            <a:pPr marL="533400" lvl="1" indent="-266700" algn="just" eaLnBrk="1" hangingPunct="1">
              <a:spcBef>
                <a:spcPts val="500"/>
              </a:spcBef>
              <a:spcAft>
                <a:spcPts val="600"/>
              </a:spcAft>
              <a:defRPr/>
            </a:pPr>
            <a:r>
              <a:rPr lang="en" sz="1700" b="0" i="0" strike="noStrike" cap="none" baseline="0">
                <a:solidFill>
                  <a:srgbClr val="000000"/>
                </a:solidFill>
                <a:latin typeface="Times New Roman"/>
              </a:rPr>
              <a:t>Serbian tax system resembles that of comparable countries, some fine tuning of labour taxes is possible (income tax and contributions)</a:t>
            </a:r>
          </a:p>
          <a:p>
            <a:pPr lvl="0" algn="just" eaLnBrk="1" hangingPunct="1">
              <a:spcBef>
                <a:spcPts val="500"/>
              </a:spcBef>
              <a:spcAft>
                <a:spcPts val="600"/>
              </a:spcAft>
              <a:defRPr/>
            </a:pPr>
            <a:r>
              <a:rPr lang="en" sz="2200" b="0" i="0" strike="noStrike" cap="none" baseline="0">
                <a:solidFill>
                  <a:srgbClr val="000000"/>
                </a:solidFill>
                <a:latin typeface="Times New Roman"/>
              </a:rPr>
              <a:t>Tax Administration modernization could bring additional revenues from suppression of </a:t>
            </a:r>
            <a:r>
              <a:rPr lang="sr-Latn-RS" sz="2200" b="0" i="0" strike="noStrike" cap="none" baseline="0">
                <a:solidFill>
                  <a:srgbClr val="000000"/>
                </a:solidFill>
                <a:latin typeface="Times New Roman"/>
              </a:rPr>
              <a:t>grey</a:t>
            </a:r>
            <a:r>
              <a:rPr lang="en" sz="2200" b="0" i="0" strike="noStrike" cap="none" baseline="0">
                <a:solidFill>
                  <a:srgbClr val="000000"/>
                </a:solidFill>
                <a:latin typeface="Times New Roman"/>
              </a:rPr>
              <a:t> economy - but is not being implemented as planned</a:t>
            </a:r>
          </a:p>
          <a:p>
            <a:pPr marL="533400" lvl="1" indent="-266700" algn="just" eaLnBrk="1" hangingPunct="1">
              <a:spcBef>
                <a:spcPts val="500"/>
              </a:spcBef>
              <a:spcAft>
                <a:spcPts val="600"/>
              </a:spcAft>
              <a:defRPr/>
            </a:pPr>
            <a:r>
              <a:rPr lang="en" sz="1700" b="0" i="0" strike="noStrike" cap="none" baseline="0">
                <a:solidFill>
                  <a:srgbClr val="000000"/>
                </a:solidFill>
                <a:latin typeface="Times New Roman"/>
              </a:rPr>
              <a:t>Tax collection efficiency has just been brought back to the level from 2012 - in the medium term, it is possible to move about 1 % of GDP in additional tax revenues from </a:t>
            </a:r>
            <a:r>
              <a:rPr lang="sr-Latn-RS" sz="1700" b="0" i="0" strike="noStrike" cap="none" baseline="0">
                <a:solidFill>
                  <a:srgbClr val="000000"/>
                </a:solidFill>
                <a:latin typeface="Times New Roman"/>
              </a:rPr>
              <a:t>grey </a:t>
            </a:r>
            <a:r>
              <a:rPr lang="en" sz="1700" b="0" i="0" strike="noStrike" cap="none" baseline="0">
                <a:solidFill>
                  <a:srgbClr val="000000"/>
                </a:solidFill>
                <a:latin typeface="Times New Roman"/>
              </a:rPr>
              <a:t>economy</a:t>
            </a:r>
          </a:p>
          <a:p>
            <a:pPr marL="533400" lvl="1" indent="-266700" algn="just" eaLnBrk="1" hangingPunct="1">
              <a:spcBef>
                <a:spcPts val="500"/>
              </a:spcBef>
              <a:spcAft>
                <a:spcPts val="600"/>
              </a:spcAft>
              <a:defRPr/>
            </a:pPr>
            <a:r>
              <a:rPr lang="en" sz="1700" b="0" i="0" strike="noStrike" cap="none" baseline="0">
                <a:solidFill>
                  <a:srgbClr val="000000"/>
                </a:solidFill>
                <a:latin typeface="Times New Roman"/>
              </a:rPr>
              <a:t>Key issues of the Tax Administration had already been recognized in 2014 and there is a good plan in place, but the Government has done little to implement it - a decisive step in the right direction is needed in 2018</a:t>
            </a:r>
          </a:p>
          <a:p>
            <a:pPr marL="533400" lvl="1" indent="-266700" algn="just" eaLnBrk="1" hangingPunct="1">
              <a:spcBef>
                <a:spcPts val="500"/>
              </a:spcBef>
              <a:spcAft>
                <a:spcPts val="600"/>
              </a:spcAft>
              <a:defRPr/>
            </a:pPr>
            <a:r>
              <a:rPr lang="en" sz="1700" b="0" i="0" strike="noStrike" cap="none" baseline="0">
                <a:solidFill>
                  <a:srgbClr val="000000"/>
                </a:solidFill>
                <a:latin typeface="Times New Roman"/>
              </a:rPr>
              <a:t>The basic activity of the Tax Administration must be separated from the auxiliary ones (those that do not belong to it); number of tax inspectors has to be increased, analytical capacities reinforced, contemporary information systems introduced etc.</a:t>
            </a:r>
          </a:p>
          <a:p>
            <a:pPr lvl="0" algn="just" eaLnBrk="1" hangingPunct="1">
              <a:spcBef>
                <a:spcPts val="800"/>
              </a:spcBef>
              <a:spcAft>
                <a:spcPts val="900"/>
              </a:spcAft>
              <a:defRPr/>
            </a:pPr>
            <a:endParaRPr lang="sr-Cyrl-RS" sz="2200">
              <a:solidFill>
                <a:prstClr val="black"/>
              </a:solidFill>
              <a:latin typeface="Times New Roman" pitchFamily="18" charset="0"/>
              <a:cs typeface="Times New Roman" pitchFamily="18" charset="0"/>
            </a:endParaRPr>
          </a:p>
          <a:p>
            <a:pPr marL="0" indent="0" algn="just" eaLnBrk="1" hangingPunct="1">
              <a:spcBef>
                <a:spcPts val="800"/>
              </a:spcBef>
              <a:spcAft>
                <a:spcPts val="800"/>
              </a:spcAft>
              <a:buNone/>
              <a:defRPr/>
            </a:pPr>
            <a:endParaRPr lang="sr-Cyrl-RS" sz="2200">
              <a:latin typeface="Times New Roman" pitchFamily="18" charset="0"/>
              <a:cs typeface="Times New Roman" pitchFamily="18" charset="0"/>
            </a:endParaRPr>
          </a:p>
          <a:p>
            <a:pPr marL="533400" lvl="1" indent="-266700" algn="just" eaLnBrk="1" hangingPunct="1">
              <a:spcBef>
                <a:spcPts val="800"/>
              </a:spcBef>
              <a:spcAft>
                <a:spcPts val="800"/>
              </a:spcAft>
              <a:defRPr/>
            </a:pPr>
            <a:endParaRPr lang="sr-Cyrl-RS" sz="17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533400" lvl="1" indent="-266700" algn="just" eaLnBrk="1" hangingPunct="1">
              <a:spcBef>
                <a:spcPts val="600"/>
              </a:spcBef>
              <a:spcAft>
                <a:spcPts val="600"/>
              </a:spcAft>
              <a:defRPr/>
            </a:pPr>
            <a:endParaRPr lang="sr-Cyrl-RS" sz="180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endParaRPr lang="sr-Cyrl-RS" sz="1800">
              <a:latin typeface="Times New Roman" pitchFamily="18" charset="0"/>
              <a:cs typeface="Times New Roman" pitchFamily="18" charset="0"/>
            </a:endParaRPr>
          </a:p>
          <a:p>
            <a:pPr marL="622300" lvl="1" indent="-266700" algn="just" eaLnBrk="1" hangingPunct="1">
              <a:spcBef>
                <a:spcPts val="600"/>
              </a:spcBef>
              <a:spcAft>
                <a:spcPts val="600"/>
              </a:spcAft>
              <a:defRPr/>
            </a:pPr>
            <a:endParaRPr lang="sr-Cyrl-RS" sz="1700">
              <a:latin typeface="Times New Roman" pitchFamily="18" charset="0"/>
              <a:cs typeface="Times New Roman" pitchFamily="18" charset="0"/>
            </a:endParaRPr>
          </a:p>
          <a:p>
            <a:pPr marL="222250" indent="-266700" algn="just" eaLnBrk="1" hangingPunct="1">
              <a:spcBef>
                <a:spcPts val="600"/>
              </a:spcBef>
              <a:spcAft>
                <a:spcPts val="600"/>
              </a:spcAft>
              <a:defRPr/>
            </a:pPr>
            <a:endParaRPr lang="sr-Cyrl-RS" sz="2100">
              <a:latin typeface="Times New Roman" pitchFamily="18" charset="0"/>
              <a:cs typeface="Times New Roman" pitchFamily="18" charset="0"/>
            </a:endParaRPr>
          </a:p>
          <a:p>
            <a:pPr marL="355600" lvl="1" indent="0" algn="just" eaLnBrk="1" hangingPunct="1">
              <a:spcBef>
                <a:spcPts val="400"/>
              </a:spcBef>
              <a:spcAft>
                <a:spcPts val="400"/>
              </a:spcAft>
              <a:buNone/>
              <a:defRPr/>
            </a:pPr>
            <a:endParaRPr lang="sr-Cyrl-RS" sz="1800">
              <a:latin typeface="Times New Roman" pitchFamily="18" charset="0"/>
              <a:cs typeface="Times New Roman" pitchFamily="18" charset="0"/>
            </a:endParaRPr>
          </a:p>
          <a:p>
            <a:pPr marL="622300" lvl="1" indent="-266700" algn="just" eaLnBrk="1" hangingPunct="1">
              <a:spcBef>
                <a:spcPts val="400"/>
              </a:spcBef>
              <a:spcAft>
                <a:spcPts val="400"/>
              </a:spcAft>
              <a:defRPr/>
            </a:pPr>
            <a:endParaRPr lang="sr-Cyrl-RS" sz="1800">
              <a:latin typeface="Times New Roman" pitchFamily="18" charset="0"/>
              <a:cs typeface="Times New Roman" pitchFamily="18" charset="0"/>
            </a:endParaRPr>
          </a:p>
          <a:p>
            <a:pPr lvl="1" algn="just" eaLnBrk="1" hangingPunct="1">
              <a:spcBef>
                <a:spcPts val="400"/>
              </a:spcBef>
              <a:spcAft>
                <a:spcPts val="400"/>
              </a:spcAft>
              <a:defRPr/>
            </a:pPr>
            <a:endParaRPr lang="sr-Cyrl-RS" sz="180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rPr>
              <a:pPr>
                <a:defRPr/>
              </a:pPr>
              <a:t>9</a:t>
            </a:fld>
            <a:endParaRPr lang="x-none">
              <a:solidFill>
                <a:prstClr val="black">
                  <a:tint val="75000"/>
                </a:prstClr>
              </a:solidFill>
            </a:endParaRPr>
          </a:p>
        </p:txBody>
      </p:sp>
    </p:spTree>
    <p:extLst>
      <p:ext uri="{BB962C8B-B14F-4D97-AF65-F5344CB8AC3E}">
        <p14:creationId xmlns:p14="http://schemas.microsoft.com/office/powerpoint/2010/main" val="224950700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16.11.04"/>
  <p:tag name="AS_TITLE" val="Aspose.Slides for Java"/>
  <p:tag name="AS_VERSION" val="16.10.0.0"/>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4732</TotalTime>
  <Words>2430</Words>
  <Application>Microsoft Office PowerPoint</Application>
  <PresentationFormat>On-screen Show (4:3)</PresentationFormat>
  <Paragraphs>285</Paragraphs>
  <Slides>16</Slides>
  <Notes>12</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1_Office Theme</vt:lpstr>
      <vt:lpstr>2_Office Theme</vt:lpstr>
      <vt:lpstr>Office Theme</vt:lpstr>
      <vt:lpstr>3_Office Theme</vt:lpstr>
      <vt:lpstr>PowerPoint Presentation</vt:lpstr>
      <vt:lpstr>Low deficit and decreasing debt: “lock in” the achieved result in the next 5 to 7 years </vt:lpstr>
      <vt:lpstr>Low deficit and decreasing debt - foundation of sustainable public finance and economic growth  </vt:lpstr>
      <vt:lpstr>Fiscal space for new policies is opening</vt:lpstr>
      <vt:lpstr>Economic growth still lagging behind comparable countries</vt:lpstr>
      <vt:lpstr>State-owned enterprises still represent the highest challenge</vt:lpstr>
      <vt:lpstr>Salaries and pensions increase should be limited by GDP growth</vt:lpstr>
      <vt:lpstr>Larger growth of public investments is necessary and possible</vt:lpstr>
      <vt:lpstr>A moderate tax cut is also possible</vt:lpstr>
      <vt:lpstr>Issues at the local level enormous and completely neglected</vt:lpstr>
      <vt:lpstr>An opportunity to put the salary system in order was missed</vt:lpstr>
      <vt:lpstr>Percentage and sectors planned for a salary raise in 2018</vt:lpstr>
      <vt:lpstr>An opportunity to bring some order into the employment structure has been missed </vt:lpstr>
      <vt:lpstr>Rationale for pension cuts</vt:lpstr>
      <vt:lpstr>Consolidation of 2014-2017 would not have been possible without the pension cut</vt:lpstr>
      <vt:lpstr>Repeal of the Law on Temporary Decrease of Pensions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Расходи у ребалансу</dc:title>
  <dc:creator>Vladimir Vuckovic</dc:creator>
  <cp:lastModifiedBy>Slobodan Minic</cp:lastModifiedBy>
  <cp:revision>373</cp:revision>
  <cp:lastPrinted>2017-12-07T13:27:53Z</cp:lastPrinted>
  <dcterms:created xsi:type="dcterms:W3CDTF">2014-10-24T08:04:53Z</dcterms:created>
  <dcterms:modified xsi:type="dcterms:W3CDTF">2017-12-12T10:25:42Z</dcterms:modified>
</cp:coreProperties>
</file>